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3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y="6858000" cx="9144000"/>
  <p:notesSz cx="6858000" cy="9144000"/>
  <p:embeddedFontLst>
    <p:embeddedFont>
      <p:font typeface="Arial Narrow"/>
      <p:regular r:id="rId86"/>
      <p:bold r:id="rId87"/>
      <p:italic r:id="rId88"/>
      <p:boldItalic r:id="rId89"/>
    </p:embeddedFont>
    <p:embeddedFont>
      <p:font typeface="Book Antiqua"/>
      <p:regular r:id="rId90"/>
      <p:bold r:id="rId91"/>
      <p:italic r:id="rId92"/>
      <p:boldItalic r:id="rId93"/>
    </p:embeddedFont>
    <p:embeddedFont>
      <p:font typeface="Noto Sans Symbols"/>
      <p:regular r:id="rId94"/>
      <p:bold r:id="rId95"/>
    </p:embeddedFont>
    <p:embeddedFont>
      <p:font typeface="Helvetica Neue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36">
          <p15:clr>
            <a:srgbClr val="A4A3A4"/>
          </p15:clr>
        </p15:guide>
        <p15:guide id="2" pos="3971">
          <p15:clr>
            <a:srgbClr val="A4A3A4"/>
          </p15:clr>
        </p15:guide>
      </p15:sldGuideLst>
    </p:ext>
    <p:ext uri="GoogleSlidesCustomDataVersion2">
      <go:slidesCustomData xmlns:go="http://customooxmlschemas.google.com/" r:id="rId100" roundtripDataSignature="AMtx7miK/mPTIfwBdbrOpZVs8Nzja9y6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36" orient="horz"/>
        <p:guide pos="397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0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NotoSansSymbols-bold.fntdata"/><Relationship Id="rId94" Type="http://schemas.openxmlformats.org/officeDocument/2006/relationships/font" Target="fonts/NotoSansSymbols-regular.fntdata"/><Relationship Id="rId97" Type="http://schemas.openxmlformats.org/officeDocument/2006/relationships/font" Target="fonts/HelveticaNeue-bold.fntdata"/><Relationship Id="rId96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99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98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BookAntiqua-bold.fntdata"/><Relationship Id="rId90" Type="http://schemas.openxmlformats.org/officeDocument/2006/relationships/font" Target="fonts/BookAntiqua-regular.fntdata"/><Relationship Id="rId93" Type="http://schemas.openxmlformats.org/officeDocument/2006/relationships/font" Target="fonts/BookAntiqua-boldItalic.fntdata"/><Relationship Id="rId92" Type="http://schemas.openxmlformats.org/officeDocument/2006/relationships/font" Target="fonts/BookAntiqu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font" Target="fonts/ArialNarrow-regular.fntdata"/><Relationship Id="rId85" Type="http://schemas.openxmlformats.org/officeDocument/2006/relationships/slide" Target="slides/slide80.xml"/><Relationship Id="rId88" Type="http://schemas.openxmlformats.org/officeDocument/2006/relationships/font" Target="fonts/ArialNarrow-italic.fntdata"/><Relationship Id="rId87" Type="http://schemas.openxmlformats.org/officeDocument/2006/relationships/font" Target="fonts/ArialNarrow-bold.fntdata"/><Relationship Id="rId89" Type="http://schemas.openxmlformats.org/officeDocument/2006/relationships/font" Target="fonts/ArialNarrow-bold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06725" cy="45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13188" y="0"/>
            <a:ext cx="2930525" cy="45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78863"/>
            <a:ext cx="3006725" cy="452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200" lIns="90400" spcFirstLastPara="1" rIns="90400" wrap="square" tIns="452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13188" y="8678863"/>
            <a:ext cx="2930525" cy="452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200" lIns="90400" spcFirstLastPara="1" rIns="90400" wrap="square" tIns="452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2" type="hdr"/>
          </p:nvPr>
        </p:nvSpPr>
        <p:spPr>
          <a:xfrm>
            <a:off x="0" y="0"/>
            <a:ext cx="3006725" cy="45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EE141</a:t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913188" y="8678863"/>
            <a:ext cx="2930525" cy="452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200" lIns="90400" spcFirstLastPara="1" rIns="90400" wrap="square" tIns="452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:notes"/>
          <p:cNvSpPr/>
          <p:nvPr>
            <p:ph idx="3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2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5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7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8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8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9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9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0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2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5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7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7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8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8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9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9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0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1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2:notes"/>
          <p:cNvSpPr txBox="1"/>
          <p:nvPr>
            <p:ph idx="2" type="hdr"/>
          </p:nvPr>
        </p:nvSpPr>
        <p:spPr>
          <a:xfrm>
            <a:off x="0" y="0"/>
            <a:ext cx="3006725" cy="45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EE141</a:t>
            </a:r>
            <a:endParaRPr/>
          </a:p>
        </p:txBody>
      </p:sp>
      <p:sp>
        <p:nvSpPr>
          <p:cNvPr id="767" name="Google Shape;767;p32:notes"/>
          <p:cNvSpPr txBox="1"/>
          <p:nvPr>
            <p:ph idx="12" type="sldNum"/>
          </p:nvPr>
        </p:nvSpPr>
        <p:spPr>
          <a:xfrm>
            <a:off x="3913188" y="8678863"/>
            <a:ext cx="2930525" cy="452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200" lIns="90400" spcFirstLastPara="1" rIns="90400" wrap="square" tIns="452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8" name="Google Shape;768;p32:notes"/>
          <p:cNvSpPr/>
          <p:nvPr/>
        </p:nvSpPr>
        <p:spPr>
          <a:xfrm>
            <a:off x="3886200" y="-317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2:notes"/>
          <p:cNvSpPr/>
          <p:nvPr/>
        </p:nvSpPr>
        <p:spPr>
          <a:xfrm>
            <a:off x="0" y="8685213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32:notes"/>
          <p:cNvSpPr/>
          <p:nvPr/>
        </p:nvSpPr>
        <p:spPr>
          <a:xfrm>
            <a:off x="0" y="-317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2:notes"/>
          <p:cNvSpPr/>
          <p:nvPr/>
        </p:nvSpPr>
        <p:spPr>
          <a:xfrm>
            <a:off x="3886200" y="-317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2:notes"/>
          <p:cNvSpPr/>
          <p:nvPr/>
        </p:nvSpPr>
        <p:spPr>
          <a:xfrm>
            <a:off x="0" y="8685213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2:notes"/>
          <p:cNvSpPr/>
          <p:nvPr/>
        </p:nvSpPr>
        <p:spPr>
          <a:xfrm>
            <a:off x="0" y="-317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2:notes"/>
          <p:cNvSpPr/>
          <p:nvPr/>
        </p:nvSpPr>
        <p:spPr>
          <a:xfrm>
            <a:off x="3884613" y="-3175"/>
            <a:ext cx="2973387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2:notes"/>
          <p:cNvSpPr/>
          <p:nvPr/>
        </p:nvSpPr>
        <p:spPr>
          <a:xfrm>
            <a:off x="-1588" y="8683625"/>
            <a:ext cx="2971801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2:notes"/>
          <p:cNvSpPr/>
          <p:nvPr/>
        </p:nvSpPr>
        <p:spPr>
          <a:xfrm>
            <a:off x="-1588" y="-3175"/>
            <a:ext cx="2971801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2:notes"/>
          <p:cNvSpPr/>
          <p:nvPr/>
        </p:nvSpPr>
        <p:spPr>
          <a:xfrm>
            <a:off x="3884613" y="-3175"/>
            <a:ext cx="2973387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2:notes"/>
          <p:cNvSpPr/>
          <p:nvPr/>
        </p:nvSpPr>
        <p:spPr>
          <a:xfrm>
            <a:off x="-1588" y="8683625"/>
            <a:ext cx="2971801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2:notes"/>
          <p:cNvSpPr/>
          <p:nvPr/>
        </p:nvSpPr>
        <p:spPr>
          <a:xfrm>
            <a:off x="-1588" y="-3175"/>
            <a:ext cx="2971801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2:notes"/>
          <p:cNvSpPr/>
          <p:nvPr/>
        </p:nvSpPr>
        <p:spPr>
          <a:xfrm>
            <a:off x="3884613" y="-3175"/>
            <a:ext cx="2973387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2:notes"/>
          <p:cNvSpPr/>
          <p:nvPr/>
        </p:nvSpPr>
        <p:spPr>
          <a:xfrm>
            <a:off x="-1588" y="8683625"/>
            <a:ext cx="2971801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2:notes"/>
          <p:cNvSpPr/>
          <p:nvPr/>
        </p:nvSpPr>
        <p:spPr>
          <a:xfrm>
            <a:off x="-1588" y="-3175"/>
            <a:ext cx="2971801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2:notes"/>
          <p:cNvSpPr/>
          <p:nvPr/>
        </p:nvSpPr>
        <p:spPr>
          <a:xfrm>
            <a:off x="3884613" y="-3175"/>
            <a:ext cx="29733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2:notes"/>
          <p:cNvSpPr/>
          <p:nvPr/>
        </p:nvSpPr>
        <p:spPr>
          <a:xfrm>
            <a:off x="-1588" y="8683625"/>
            <a:ext cx="2971801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2:notes"/>
          <p:cNvSpPr/>
          <p:nvPr/>
        </p:nvSpPr>
        <p:spPr>
          <a:xfrm>
            <a:off x="-1588" y="-3175"/>
            <a:ext cx="29718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2:notes"/>
          <p:cNvSpPr/>
          <p:nvPr/>
        </p:nvSpPr>
        <p:spPr>
          <a:xfrm>
            <a:off x="3884613" y="-3175"/>
            <a:ext cx="29733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2:notes"/>
          <p:cNvSpPr/>
          <p:nvPr/>
        </p:nvSpPr>
        <p:spPr>
          <a:xfrm>
            <a:off x="-1588" y="8683625"/>
            <a:ext cx="2971801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2:notes"/>
          <p:cNvSpPr/>
          <p:nvPr/>
        </p:nvSpPr>
        <p:spPr>
          <a:xfrm>
            <a:off x="-1588" y="-3175"/>
            <a:ext cx="29718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2:notes"/>
          <p:cNvSpPr/>
          <p:nvPr/>
        </p:nvSpPr>
        <p:spPr>
          <a:xfrm>
            <a:off x="3883025" y="-3175"/>
            <a:ext cx="2974975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2:notes"/>
          <p:cNvSpPr/>
          <p:nvPr/>
        </p:nvSpPr>
        <p:spPr>
          <a:xfrm>
            <a:off x="-1588" y="8683625"/>
            <a:ext cx="29702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2:notes"/>
          <p:cNvSpPr/>
          <p:nvPr/>
        </p:nvSpPr>
        <p:spPr>
          <a:xfrm>
            <a:off x="-1588" y="-3175"/>
            <a:ext cx="29702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2:notes"/>
          <p:cNvSpPr/>
          <p:nvPr/>
        </p:nvSpPr>
        <p:spPr>
          <a:xfrm>
            <a:off x="3883025" y="-3175"/>
            <a:ext cx="2974975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2:notes"/>
          <p:cNvSpPr/>
          <p:nvPr/>
        </p:nvSpPr>
        <p:spPr>
          <a:xfrm>
            <a:off x="-1588" y="8683625"/>
            <a:ext cx="29702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2:notes"/>
          <p:cNvSpPr/>
          <p:nvPr/>
        </p:nvSpPr>
        <p:spPr>
          <a:xfrm>
            <a:off x="-1588" y="-3175"/>
            <a:ext cx="29702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2:notes"/>
          <p:cNvSpPr/>
          <p:nvPr/>
        </p:nvSpPr>
        <p:spPr>
          <a:xfrm>
            <a:off x="3883025" y="-3175"/>
            <a:ext cx="2974975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32:notes"/>
          <p:cNvSpPr/>
          <p:nvPr/>
        </p:nvSpPr>
        <p:spPr>
          <a:xfrm>
            <a:off x="-1588" y="8683625"/>
            <a:ext cx="29702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2:notes"/>
          <p:cNvSpPr/>
          <p:nvPr/>
        </p:nvSpPr>
        <p:spPr>
          <a:xfrm>
            <a:off x="-1588" y="-3175"/>
            <a:ext cx="2970213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2:notes"/>
          <p:cNvSpPr/>
          <p:nvPr/>
        </p:nvSpPr>
        <p:spPr>
          <a:xfrm>
            <a:off x="3883025" y="-3175"/>
            <a:ext cx="2974975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2:notes"/>
          <p:cNvSpPr/>
          <p:nvPr/>
        </p:nvSpPr>
        <p:spPr>
          <a:xfrm>
            <a:off x="-1588" y="8683625"/>
            <a:ext cx="29702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2:notes"/>
          <p:cNvSpPr/>
          <p:nvPr/>
        </p:nvSpPr>
        <p:spPr>
          <a:xfrm>
            <a:off x="-1588" y="-3175"/>
            <a:ext cx="2970213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2:notes"/>
          <p:cNvSpPr/>
          <p:nvPr/>
        </p:nvSpPr>
        <p:spPr>
          <a:xfrm>
            <a:off x="3883025" y="-3175"/>
            <a:ext cx="2974975" cy="450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2:notes"/>
          <p:cNvSpPr/>
          <p:nvPr/>
        </p:nvSpPr>
        <p:spPr>
          <a:xfrm>
            <a:off x="-1588" y="8683625"/>
            <a:ext cx="29702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2:notes"/>
          <p:cNvSpPr/>
          <p:nvPr/>
        </p:nvSpPr>
        <p:spPr>
          <a:xfrm>
            <a:off x="-1588" y="-3175"/>
            <a:ext cx="2970213" cy="450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2:notes"/>
          <p:cNvSpPr/>
          <p:nvPr>
            <p:ph idx="3" type="sldImg"/>
          </p:nvPr>
        </p:nvSpPr>
        <p:spPr>
          <a:xfrm>
            <a:off x="1371600" y="457200"/>
            <a:ext cx="4191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5" name="Google Shape;805;p32:notes"/>
          <p:cNvSpPr txBox="1"/>
          <p:nvPr>
            <p:ph idx="1" type="body"/>
          </p:nvPr>
        </p:nvSpPr>
        <p:spPr>
          <a:xfrm>
            <a:off x="534988" y="3733800"/>
            <a:ext cx="5788025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5:notes"/>
          <p:cNvSpPr txBox="1"/>
          <p:nvPr>
            <p:ph idx="2" type="hdr"/>
          </p:nvPr>
        </p:nvSpPr>
        <p:spPr>
          <a:xfrm>
            <a:off x="0" y="0"/>
            <a:ext cx="3006725" cy="45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EE141</a:t>
            </a:r>
            <a:endParaRPr/>
          </a:p>
        </p:txBody>
      </p:sp>
      <p:sp>
        <p:nvSpPr>
          <p:cNvPr id="948" name="Google Shape;948;p35:notes"/>
          <p:cNvSpPr txBox="1"/>
          <p:nvPr>
            <p:ph idx="12" type="sldNum"/>
          </p:nvPr>
        </p:nvSpPr>
        <p:spPr>
          <a:xfrm>
            <a:off x="3913188" y="8678863"/>
            <a:ext cx="2930525" cy="452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200" lIns="90400" spcFirstLastPara="1" rIns="90400" wrap="square" tIns="452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9" name="Google Shape;949;p35:notes"/>
          <p:cNvSpPr/>
          <p:nvPr/>
        </p:nvSpPr>
        <p:spPr>
          <a:xfrm>
            <a:off x="3886200" y="-317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35:notes"/>
          <p:cNvSpPr/>
          <p:nvPr/>
        </p:nvSpPr>
        <p:spPr>
          <a:xfrm>
            <a:off x="0" y="8685213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35:notes"/>
          <p:cNvSpPr/>
          <p:nvPr/>
        </p:nvSpPr>
        <p:spPr>
          <a:xfrm>
            <a:off x="0" y="-317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5:notes"/>
          <p:cNvSpPr/>
          <p:nvPr/>
        </p:nvSpPr>
        <p:spPr>
          <a:xfrm>
            <a:off x="3886200" y="-317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5:notes"/>
          <p:cNvSpPr/>
          <p:nvPr/>
        </p:nvSpPr>
        <p:spPr>
          <a:xfrm>
            <a:off x="0" y="8685213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5:notes"/>
          <p:cNvSpPr/>
          <p:nvPr/>
        </p:nvSpPr>
        <p:spPr>
          <a:xfrm>
            <a:off x="0" y="-317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35:notes"/>
          <p:cNvSpPr/>
          <p:nvPr/>
        </p:nvSpPr>
        <p:spPr>
          <a:xfrm>
            <a:off x="3884613" y="-3175"/>
            <a:ext cx="2973387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35:notes"/>
          <p:cNvSpPr/>
          <p:nvPr/>
        </p:nvSpPr>
        <p:spPr>
          <a:xfrm>
            <a:off x="-1588" y="8683625"/>
            <a:ext cx="2971801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5:notes"/>
          <p:cNvSpPr/>
          <p:nvPr/>
        </p:nvSpPr>
        <p:spPr>
          <a:xfrm>
            <a:off x="-1588" y="-3175"/>
            <a:ext cx="2971801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5:notes"/>
          <p:cNvSpPr/>
          <p:nvPr/>
        </p:nvSpPr>
        <p:spPr>
          <a:xfrm>
            <a:off x="3884613" y="-3175"/>
            <a:ext cx="2973387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5:notes"/>
          <p:cNvSpPr/>
          <p:nvPr/>
        </p:nvSpPr>
        <p:spPr>
          <a:xfrm>
            <a:off x="-1588" y="8683625"/>
            <a:ext cx="2971801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35:notes"/>
          <p:cNvSpPr/>
          <p:nvPr/>
        </p:nvSpPr>
        <p:spPr>
          <a:xfrm>
            <a:off x="-1588" y="-3175"/>
            <a:ext cx="2971801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5:notes"/>
          <p:cNvSpPr/>
          <p:nvPr/>
        </p:nvSpPr>
        <p:spPr>
          <a:xfrm>
            <a:off x="3884613" y="-3175"/>
            <a:ext cx="2973387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5:notes"/>
          <p:cNvSpPr/>
          <p:nvPr/>
        </p:nvSpPr>
        <p:spPr>
          <a:xfrm>
            <a:off x="-1588" y="8683625"/>
            <a:ext cx="2971801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35:notes"/>
          <p:cNvSpPr/>
          <p:nvPr/>
        </p:nvSpPr>
        <p:spPr>
          <a:xfrm>
            <a:off x="-1588" y="-3175"/>
            <a:ext cx="2971801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5:notes"/>
          <p:cNvSpPr/>
          <p:nvPr/>
        </p:nvSpPr>
        <p:spPr>
          <a:xfrm>
            <a:off x="3884613" y="-3175"/>
            <a:ext cx="29733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5:notes"/>
          <p:cNvSpPr/>
          <p:nvPr/>
        </p:nvSpPr>
        <p:spPr>
          <a:xfrm>
            <a:off x="-1588" y="8683625"/>
            <a:ext cx="2971801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5:notes"/>
          <p:cNvSpPr/>
          <p:nvPr/>
        </p:nvSpPr>
        <p:spPr>
          <a:xfrm>
            <a:off x="-1588" y="-3175"/>
            <a:ext cx="29718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5:notes"/>
          <p:cNvSpPr/>
          <p:nvPr/>
        </p:nvSpPr>
        <p:spPr>
          <a:xfrm>
            <a:off x="3884613" y="-3175"/>
            <a:ext cx="29733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35:notes"/>
          <p:cNvSpPr/>
          <p:nvPr/>
        </p:nvSpPr>
        <p:spPr>
          <a:xfrm>
            <a:off x="-1588" y="8683625"/>
            <a:ext cx="2971801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35:notes"/>
          <p:cNvSpPr/>
          <p:nvPr/>
        </p:nvSpPr>
        <p:spPr>
          <a:xfrm>
            <a:off x="-1588" y="-3175"/>
            <a:ext cx="29718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35:notes"/>
          <p:cNvSpPr/>
          <p:nvPr/>
        </p:nvSpPr>
        <p:spPr>
          <a:xfrm>
            <a:off x="3883025" y="-3175"/>
            <a:ext cx="2974975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35:notes"/>
          <p:cNvSpPr/>
          <p:nvPr/>
        </p:nvSpPr>
        <p:spPr>
          <a:xfrm>
            <a:off x="-1588" y="8683625"/>
            <a:ext cx="29702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35:notes"/>
          <p:cNvSpPr/>
          <p:nvPr/>
        </p:nvSpPr>
        <p:spPr>
          <a:xfrm>
            <a:off x="-1588" y="-3175"/>
            <a:ext cx="29702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35:notes"/>
          <p:cNvSpPr/>
          <p:nvPr/>
        </p:nvSpPr>
        <p:spPr>
          <a:xfrm>
            <a:off x="3883025" y="-3175"/>
            <a:ext cx="2974975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35:notes"/>
          <p:cNvSpPr/>
          <p:nvPr/>
        </p:nvSpPr>
        <p:spPr>
          <a:xfrm>
            <a:off x="-1588" y="8683625"/>
            <a:ext cx="29702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5:notes"/>
          <p:cNvSpPr/>
          <p:nvPr/>
        </p:nvSpPr>
        <p:spPr>
          <a:xfrm>
            <a:off x="-1588" y="-3175"/>
            <a:ext cx="2970213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35:notes"/>
          <p:cNvSpPr/>
          <p:nvPr/>
        </p:nvSpPr>
        <p:spPr>
          <a:xfrm>
            <a:off x="3883025" y="-3175"/>
            <a:ext cx="2974975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35:notes"/>
          <p:cNvSpPr/>
          <p:nvPr/>
        </p:nvSpPr>
        <p:spPr>
          <a:xfrm>
            <a:off x="-1588" y="8683625"/>
            <a:ext cx="29702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35:notes"/>
          <p:cNvSpPr/>
          <p:nvPr/>
        </p:nvSpPr>
        <p:spPr>
          <a:xfrm>
            <a:off x="-1588" y="-3175"/>
            <a:ext cx="2970213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5:notes"/>
          <p:cNvSpPr/>
          <p:nvPr/>
        </p:nvSpPr>
        <p:spPr>
          <a:xfrm>
            <a:off x="3883025" y="-3175"/>
            <a:ext cx="2974975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35:notes"/>
          <p:cNvSpPr/>
          <p:nvPr/>
        </p:nvSpPr>
        <p:spPr>
          <a:xfrm>
            <a:off x="-1588" y="8683625"/>
            <a:ext cx="29702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5:notes"/>
          <p:cNvSpPr/>
          <p:nvPr/>
        </p:nvSpPr>
        <p:spPr>
          <a:xfrm>
            <a:off x="-1588" y="-3175"/>
            <a:ext cx="2970213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5:notes"/>
          <p:cNvSpPr/>
          <p:nvPr/>
        </p:nvSpPr>
        <p:spPr>
          <a:xfrm>
            <a:off x="3883025" y="-3175"/>
            <a:ext cx="2974975" cy="450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35:notes"/>
          <p:cNvSpPr/>
          <p:nvPr/>
        </p:nvSpPr>
        <p:spPr>
          <a:xfrm>
            <a:off x="-1588" y="8683625"/>
            <a:ext cx="29702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35:notes"/>
          <p:cNvSpPr/>
          <p:nvPr/>
        </p:nvSpPr>
        <p:spPr>
          <a:xfrm>
            <a:off x="-1588" y="-3175"/>
            <a:ext cx="2970213" cy="450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35:notes"/>
          <p:cNvSpPr/>
          <p:nvPr>
            <p:ph idx="3" type="sldImg"/>
          </p:nvPr>
        </p:nvSpPr>
        <p:spPr>
          <a:xfrm>
            <a:off x="1371600" y="457200"/>
            <a:ext cx="4191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6" name="Google Shape;986;p35:notes"/>
          <p:cNvSpPr txBox="1"/>
          <p:nvPr>
            <p:ph idx="1" type="body"/>
          </p:nvPr>
        </p:nvSpPr>
        <p:spPr>
          <a:xfrm>
            <a:off x="534988" y="3733800"/>
            <a:ext cx="5788025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3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7:notes"/>
          <p:cNvSpPr txBox="1"/>
          <p:nvPr>
            <p:ph idx="2" type="hdr"/>
          </p:nvPr>
        </p:nvSpPr>
        <p:spPr>
          <a:xfrm>
            <a:off x="0" y="0"/>
            <a:ext cx="3006725" cy="45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EE141</a:t>
            </a:r>
            <a:endParaRPr/>
          </a:p>
        </p:txBody>
      </p:sp>
      <p:sp>
        <p:nvSpPr>
          <p:cNvPr id="1146" name="Google Shape;1146;p37:notes"/>
          <p:cNvSpPr txBox="1"/>
          <p:nvPr>
            <p:ph idx="12" type="sldNum"/>
          </p:nvPr>
        </p:nvSpPr>
        <p:spPr>
          <a:xfrm>
            <a:off x="3913188" y="8678863"/>
            <a:ext cx="2930525" cy="452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200" lIns="90400" spcFirstLastPara="1" rIns="90400" wrap="square" tIns="452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7" name="Google Shape;1147;p37:notes"/>
          <p:cNvSpPr/>
          <p:nvPr/>
        </p:nvSpPr>
        <p:spPr>
          <a:xfrm>
            <a:off x="3886200" y="-1588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37:notes"/>
          <p:cNvSpPr/>
          <p:nvPr/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37:notes"/>
          <p:cNvSpPr/>
          <p:nvPr/>
        </p:nvSpPr>
        <p:spPr>
          <a:xfrm>
            <a:off x="0" y="-1588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37:notes"/>
          <p:cNvSpPr/>
          <p:nvPr/>
        </p:nvSpPr>
        <p:spPr>
          <a:xfrm>
            <a:off x="3886200" y="-1588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37:notes"/>
          <p:cNvSpPr/>
          <p:nvPr/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37:notes"/>
          <p:cNvSpPr/>
          <p:nvPr/>
        </p:nvSpPr>
        <p:spPr>
          <a:xfrm>
            <a:off x="0" y="-1588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37:notes"/>
          <p:cNvSpPr/>
          <p:nvPr/>
        </p:nvSpPr>
        <p:spPr>
          <a:xfrm>
            <a:off x="3884613" y="-1588"/>
            <a:ext cx="2973387" cy="45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37:notes"/>
          <p:cNvSpPr/>
          <p:nvPr/>
        </p:nvSpPr>
        <p:spPr>
          <a:xfrm>
            <a:off x="-1588" y="8683625"/>
            <a:ext cx="2971801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37:notes"/>
          <p:cNvSpPr/>
          <p:nvPr/>
        </p:nvSpPr>
        <p:spPr>
          <a:xfrm>
            <a:off x="-1588" y="-1588"/>
            <a:ext cx="2971801" cy="45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37:notes"/>
          <p:cNvSpPr/>
          <p:nvPr/>
        </p:nvSpPr>
        <p:spPr>
          <a:xfrm>
            <a:off x="3884613" y="-1588"/>
            <a:ext cx="2973387" cy="45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37:notes"/>
          <p:cNvSpPr/>
          <p:nvPr/>
        </p:nvSpPr>
        <p:spPr>
          <a:xfrm>
            <a:off x="-1588" y="8683625"/>
            <a:ext cx="2971801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37:notes"/>
          <p:cNvSpPr/>
          <p:nvPr/>
        </p:nvSpPr>
        <p:spPr>
          <a:xfrm>
            <a:off x="-1588" y="-1588"/>
            <a:ext cx="2971801" cy="45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37:notes"/>
          <p:cNvSpPr/>
          <p:nvPr/>
        </p:nvSpPr>
        <p:spPr>
          <a:xfrm>
            <a:off x="3884613" y="-1588"/>
            <a:ext cx="2973387" cy="45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37:notes"/>
          <p:cNvSpPr/>
          <p:nvPr/>
        </p:nvSpPr>
        <p:spPr>
          <a:xfrm>
            <a:off x="-1588" y="8683625"/>
            <a:ext cx="2971801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37:notes"/>
          <p:cNvSpPr/>
          <p:nvPr/>
        </p:nvSpPr>
        <p:spPr>
          <a:xfrm>
            <a:off x="-1588" y="-1588"/>
            <a:ext cx="2971801" cy="45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37:notes"/>
          <p:cNvSpPr/>
          <p:nvPr/>
        </p:nvSpPr>
        <p:spPr>
          <a:xfrm>
            <a:off x="3884613" y="-1588"/>
            <a:ext cx="2973387" cy="455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37:notes"/>
          <p:cNvSpPr/>
          <p:nvPr/>
        </p:nvSpPr>
        <p:spPr>
          <a:xfrm>
            <a:off x="-1588" y="8683625"/>
            <a:ext cx="2971801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37:notes"/>
          <p:cNvSpPr/>
          <p:nvPr/>
        </p:nvSpPr>
        <p:spPr>
          <a:xfrm>
            <a:off x="-1588" y="-1588"/>
            <a:ext cx="2971801" cy="455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37:notes"/>
          <p:cNvSpPr/>
          <p:nvPr/>
        </p:nvSpPr>
        <p:spPr>
          <a:xfrm>
            <a:off x="3884613" y="-1588"/>
            <a:ext cx="2973387" cy="455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37:notes"/>
          <p:cNvSpPr/>
          <p:nvPr/>
        </p:nvSpPr>
        <p:spPr>
          <a:xfrm>
            <a:off x="-1588" y="8683625"/>
            <a:ext cx="2971801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37:notes"/>
          <p:cNvSpPr/>
          <p:nvPr/>
        </p:nvSpPr>
        <p:spPr>
          <a:xfrm>
            <a:off x="-1588" y="-1588"/>
            <a:ext cx="2971801" cy="455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37:notes"/>
          <p:cNvSpPr/>
          <p:nvPr/>
        </p:nvSpPr>
        <p:spPr>
          <a:xfrm>
            <a:off x="3883025" y="-1588"/>
            <a:ext cx="2974975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37:notes"/>
          <p:cNvSpPr/>
          <p:nvPr/>
        </p:nvSpPr>
        <p:spPr>
          <a:xfrm>
            <a:off x="-1588" y="8683625"/>
            <a:ext cx="2970213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37:notes"/>
          <p:cNvSpPr/>
          <p:nvPr/>
        </p:nvSpPr>
        <p:spPr>
          <a:xfrm>
            <a:off x="-1588" y="-1588"/>
            <a:ext cx="2970213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37:notes"/>
          <p:cNvSpPr/>
          <p:nvPr/>
        </p:nvSpPr>
        <p:spPr>
          <a:xfrm>
            <a:off x="3883025" y="-1588"/>
            <a:ext cx="2974975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37:notes"/>
          <p:cNvSpPr/>
          <p:nvPr/>
        </p:nvSpPr>
        <p:spPr>
          <a:xfrm>
            <a:off x="-1588" y="8683625"/>
            <a:ext cx="2970213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37:notes"/>
          <p:cNvSpPr/>
          <p:nvPr/>
        </p:nvSpPr>
        <p:spPr>
          <a:xfrm>
            <a:off x="-1588" y="-1588"/>
            <a:ext cx="2970213" cy="452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37:notes"/>
          <p:cNvSpPr/>
          <p:nvPr/>
        </p:nvSpPr>
        <p:spPr>
          <a:xfrm>
            <a:off x="3883025" y="-1588"/>
            <a:ext cx="2974975" cy="450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37:notes"/>
          <p:cNvSpPr/>
          <p:nvPr/>
        </p:nvSpPr>
        <p:spPr>
          <a:xfrm>
            <a:off x="-1588" y="8683625"/>
            <a:ext cx="2970213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37:notes"/>
          <p:cNvSpPr/>
          <p:nvPr/>
        </p:nvSpPr>
        <p:spPr>
          <a:xfrm>
            <a:off x="-1588" y="-1588"/>
            <a:ext cx="2970213" cy="450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37:notes"/>
          <p:cNvSpPr/>
          <p:nvPr/>
        </p:nvSpPr>
        <p:spPr>
          <a:xfrm>
            <a:off x="3883025" y="-1588"/>
            <a:ext cx="2974975" cy="450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37:notes"/>
          <p:cNvSpPr/>
          <p:nvPr/>
        </p:nvSpPr>
        <p:spPr>
          <a:xfrm>
            <a:off x="-1588" y="8683625"/>
            <a:ext cx="2970213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37:notes"/>
          <p:cNvSpPr/>
          <p:nvPr/>
        </p:nvSpPr>
        <p:spPr>
          <a:xfrm>
            <a:off x="-1588" y="-1588"/>
            <a:ext cx="2970213" cy="450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37:notes"/>
          <p:cNvSpPr/>
          <p:nvPr/>
        </p:nvSpPr>
        <p:spPr>
          <a:xfrm>
            <a:off x="3883025" y="-1588"/>
            <a:ext cx="2974975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37:notes"/>
          <p:cNvSpPr/>
          <p:nvPr/>
        </p:nvSpPr>
        <p:spPr>
          <a:xfrm>
            <a:off x="-1588" y="8683625"/>
            <a:ext cx="2970213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37:notes"/>
          <p:cNvSpPr/>
          <p:nvPr/>
        </p:nvSpPr>
        <p:spPr>
          <a:xfrm>
            <a:off x="-1588" y="-1588"/>
            <a:ext cx="2970213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37:notes"/>
          <p:cNvSpPr/>
          <p:nvPr>
            <p:ph idx="3" type="sldImg"/>
          </p:nvPr>
        </p:nvSpPr>
        <p:spPr>
          <a:xfrm>
            <a:off x="1371600" y="457200"/>
            <a:ext cx="4191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4" name="Google Shape;1184;p37:notes"/>
          <p:cNvSpPr txBox="1"/>
          <p:nvPr>
            <p:ph idx="1" type="body"/>
          </p:nvPr>
        </p:nvSpPr>
        <p:spPr>
          <a:xfrm>
            <a:off x="534988" y="3733800"/>
            <a:ext cx="5788025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38:notes"/>
          <p:cNvSpPr txBox="1"/>
          <p:nvPr>
            <p:ph idx="2" type="hdr"/>
          </p:nvPr>
        </p:nvSpPr>
        <p:spPr>
          <a:xfrm>
            <a:off x="0" y="0"/>
            <a:ext cx="3006725" cy="45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EE141</a:t>
            </a:r>
            <a:endParaRPr/>
          </a:p>
        </p:txBody>
      </p:sp>
      <p:sp>
        <p:nvSpPr>
          <p:cNvPr id="1226" name="Google Shape;1226;p38:notes"/>
          <p:cNvSpPr txBox="1"/>
          <p:nvPr>
            <p:ph idx="12" type="sldNum"/>
          </p:nvPr>
        </p:nvSpPr>
        <p:spPr>
          <a:xfrm>
            <a:off x="3913188" y="8678863"/>
            <a:ext cx="2930525" cy="452437"/>
          </a:xfrm>
          <a:prstGeom prst="rect">
            <a:avLst/>
          </a:prstGeom>
          <a:noFill/>
          <a:ln>
            <a:noFill/>
          </a:ln>
        </p:spPr>
        <p:txBody>
          <a:bodyPr anchorCtr="0" anchor="b" bIns="45200" lIns="90400" spcFirstLastPara="1" rIns="90400" wrap="square" tIns="452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7" name="Google Shape;1227;p38:notes"/>
          <p:cNvSpPr/>
          <p:nvPr>
            <p:ph idx="3" type="sldImg"/>
          </p:nvPr>
        </p:nvSpPr>
        <p:spPr>
          <a:xfrm>
            <a:off x="1371600" y="457200"/>
            <a:ext cx="4191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8" name="Google Shape;1228;p38:notes"/>
          <p:cNvSpPr txBox="1"/>
          <p:nvPr>
            <p:ph idx="1" type="body"/>
          </p:nvPr>
        </p:nvSpPr>
        <p:spPr>
          <a:xfrm>
            <a:off x="534988" y="3733800"/>
            <a:ext cx="5788025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9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9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0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40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41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42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4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4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4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45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45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4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4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47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47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8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48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49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49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50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50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5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51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52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52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5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5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5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5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55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5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5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57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57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58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58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59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59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60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60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6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61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62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62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6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6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6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6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65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65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6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6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67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67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68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68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69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69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70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70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71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71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72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72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73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73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74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74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75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75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76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76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77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77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78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78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79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79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80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80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/>
          <p:nvPr>
            <p:ph idx="1" type="body"/>
          </p:nvPr>
        </p:nvSpPr>
        <p:spPr>
          <a:xfrm>
            <a:off x="904875" y="4376738"/>
            <a:ext cx="5037138" cy="4075112"/>
          </a:xfrm>
          <a:prstGeom prst="rect">
            <a:avLst/>
          </a:prstGeom>
        </p:spPr>
        <p:txBody>
          <a:bodyPr anchorCtr="0" anchor="t" bIns="45200" lIns="90400" spcFirstLastPara="1" rIns="90400" wrap="square" tIns="452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:notes"/>
          <p:cNvSpPr/>
          <p:nvPr>
            <p:ph idx="2" type="sldImg"/>
          </p:nvPr>
        </p:nvSpPr>
        <p:spPr>
          <a:xfrm>
            <a:off x="1109663" y="679450"/>
            <a:ext cx="462915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2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8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9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2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2"/>
          <p:cNvSpPr txBox="1"/>
          <p:nvPr>
            <p:ph idx="1" type="body"/>
          </p:nvPr>
        </p:nvSpPr>
        <p:spPr>
          <a:xfrm rot="5400000">
            <a:off x="2514600" y="-762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9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3"/>
          <p:cNvSpPr txBox="1"/>
          <p:nvPr>
            <p:ph type="title"/>
          </p:nvPr>
        </p:nvSpPr>
        <p:spPr>
          <a:xfrm rot="5400000">
            <a:off x="4770438" y="2179638"/>
            <a:ext cx="5426075" cy="194945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3"/>
          <p:cNvSpPr txBox="1"/>
          <p:nvPr>
            <p:ph idx="1" type="body"/>
          </p:nvPr>
        </p:nvSpPr>
        <p:spPr>
          <a:xfrm rot="5400000">
            <a:off x="795338" y="306388"/>
            <a:ext cx="5426075" cy="569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9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4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4"/>
          <p:cNvSpPr txBox="1"/>
          <p:nvPr>
            <p:ph idx="1" type="body"/>
          </p:nvPr>
        </p:nvSpPr>
        <p:spPr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iagram or Organization Chart" type="dgm">
  <p:cSld name="DIAGRA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5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5"/>
          <p:cNvSpPr/>
          <p:nvPr>
            <p:ph idx="2" type="dgm"/>
          </p:nvPr>
        </p:nvSpPr>
        <p:spPr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315263"/>
              </a:buClr>
              <a:buSzPts val="2400"/>
              <a:buFont typeface="Noto Sans Symbols"/>
              <a:buChar char="❑"/>
              <a:defRPr b="0" i="0" sz="3200" u="none" cap="none" strike="noStrike">
                <a:solidFill>
                  <a:srgbClr val="3152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FC9D1E"/>
              </a:buClr>
              <a:buSzPts val="13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8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6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6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8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7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7"/>
          <p:cNvSpPr txBox="1"/>
          <p:nvPr>
            <p:ph idx="1" type="body"/>
          </p:nvPr>
        </p:nvSpPr>
        <p:spPr>
          <a:xfrm>
            <a:off x="685800" y="17526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87"/>
          <p:cNvSpPr txBox="1"/>
          <p:nvPr>
            <p:ph idx="2" type="body"/>
          </p:nvPr>
        </p:nvSpPr>
        <p:spPr>
          <a:xfrm>
            <a:off x="4648200" y="17526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8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8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88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88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88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81000" lvl="0" marL="457200" algn="l">
              <a:spcBef>
                <a:spcPts val="640"/>
              </a:spcBef>
              <a:spcAft>
                <a:spcPts val="0"/>
              </a:spcAft>
              <a:buSzPts val="2400"/>
              <a:buChar char="❑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  <a:defRPr sz="2400"/>
            </a:lvl3pPr>
            <a:lvl4pPr indent="-311150" lvl="3" marL="18288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3" name="Google Shape;53;p9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9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i="0" sz="1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1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400" u="none" cap="none" strike="noStrike">
                <a:solidFill>
                  <a:srgbClr val="C66B5A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1" name="Google Shape;11;p81"/>
          <p:cNvSpPr txBox="1"/>
          <p:nvPr>
            <p:ph idx="1" type="body"/>
          </p:nvPr>
        </p:nvSpPr>
        <p:spPr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15263"/>
              </a:buClr>
              <a:buSzPts val="2400"/>
              <a:buFont typeface="Noto Sans Symbols"/>
              <a:buChar char="❑"/>
              <a:defRPr b="0" i="0" sz="3200" u="none" cap="none" strike="noStrike">
                <a:solidFill>
                  <a:srgbClr val="3152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C9D1E"/>
              </a:buClr>
              <a:buSzPts val="13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1"/>
          <p:cNvSpPr txBox="1"/>
          <p:nvPr/>
        </p:nvSpPr>
        <p:spPr>
          <a:xfrm>
            <a:off x="381000" y="6473825"/>
            <a:ext cx="639763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82"/>
                </a:solidFill>
                <a:latin typeface="Arial"/>
                <a:ea typeface="Arial"/>
                <a:cs typeface="Arial"/>
                <a:sym typeface="Arial"/>
              </a:rPr>
              <a:t>EE141</a:t>
            </a:r>
            <a:endParaRPr i="0" sz="2000">
              <a:solidFill>
                <a:srgbClr val="000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p8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81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7B84C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400">
              <a:solidFill>
                <a:srgbClr val="0000B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5" name="Google Shape;15;p81"/>
          <p:cNvSpPr txBox="1"/>
          <p:nvPr/>
        </p:nvSpPr>
        <p:spPr>
          <a:xfrm>
            <a:off x="158750" y="6408738"/>
            <a:ext cx="2681288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© Digital Integrated Circuits</a:t>
            </a:r>
            <a:r>
              <a:rPr baseline="30000" i="0" lang="en-US"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2nd</a:t>
            </a:r>
            <a:endParaRPr/>
          </a:p>
        </p:txBody>
      </p:sp>
      <p:sp>
        <p:nvSpPr>
          <p:cNvPr id="16" name="Google Shape;16;p81"/>
          <p:cNvSpPr txBox="1"/>
          <p:nvPr/>
        </p:nvSpPr>
        <p:spPr>
          <a:xfrm>
            <a:off x="7696200" y="6400800"/>
            <a:ext cx="1341438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Timing Issues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5" Type="http://schemas.openxmlformats.org/officeDocument/2006/relationships/oleObject" Target="../embeddings/oleObject3.bin"/><Relationship Id="rId6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.png"/><Relationship Id="rId4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Relationship Id="rId4" Type="http://schemas.openxmlformats.org/officeDocument/2006/relationships/image" Target="../media/image22.png"/><Relationship Id="rId5" Type="http://schemas.openxmlformats.org/officeDocument/2006/relationships/image" Target="../media/image47.png"/><Relationship Id="rId6" Type="http://schemas.openxmlformats.org/officeDocument/2006/relationships/image" Target="../media/image60.png"/><Relationship Id="rId7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3.png"/><Relationship Id="rId4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"/>
          <p:cNvSpPr txBox="1"/>
          <p:nvPr>
            <p:ph type="ctrTitle"/>
          </p:nvPr>
        </p:nvSpPr>
        <p:spPr>
          <a:xfrm>
            <a:off x="4343400" y="1371600"/>
            <a:ext cx="4800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Digital Integrated Circuits</a:t>
            </a:r>
            <a:br>
              <a:rPr lang="en-US" sz="4400"/>
            </a:br>
            <a:r>
              <a:rPr lang="en-US" sz="3600"/>
              <a:t>A Design Perspective</a:t>
            </a:r>
            <a:endParaRPr sz="4800"/>
          </a:p>
        </p:txBody>
      </p:sp>
      <p:pic>
        <p:nvPicPr>
          <p:cNvPr id="76" name="Google Shape;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57200"/>
            <a:ext cx="3676650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 txBox="1"/>
          <p:nvPr/>
        </p:nvSpPr>
        <p:spPr>
          <a:xfrm>
            <a:off x="4391025" y="4229100"/>
            <a:ext cx="3948113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800">
                <a:solidFill>
                  <a:srgbClr val="315263"/>
                </a:solidFill>
                <a:latin typeface="Arial"/>
                <a:ea typeface="Arial"/>
                <a:cs typeface="Arial"/>
                <a:sym typeface="Arial"/>
              </a:rPr>
              <a:t>Timing Issues</a:t>
            </a:r>
            <a:endParaRPr/>
          </a:p>
        </p:txBody>
      </p:sp>
      <p:sp>
        <p:nvSpPr>
          <p:cNvPr id="78" name="Google Shape;78;p1"/>
          <p:cNvSpPr txBox="1"/>
          <p:nvPr/>
        </p:nvSpPr>
        <p:spPr>
          <a:xfrm>
            <a:off x="4419600" y="2590800"/>
            <a:ext cx="33909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 M. Rabaey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Anantha Chandrakasan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Borivoje Nikolić</a:t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5872163" y="5087938"/>
            <a:ext cx="20335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 2003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10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Positive and Negative Skew</a:t>
            </a:r>
            <a:endParaRPr/>
          </a:p>
        </p:txBody>
      </p:sp>
      <p:pic>
        <p:nvPicPr>
          <p:cNvPr id="314" name="Google Shape;3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38" y="1831975"/>
            <a:ext cx="7516812" cy="41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11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Positive Skew</a:t>
            </a:r>
            <a:endParaRPr/>
          </a:p>
        </p:txBody>
      </p:sp>
      <p:pic>
        <p:nvPicPr>
          <p:cNvPr id="321" name="Google Shape;3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" y="1914525"/>
            <a:ext cx="7754938" cy="27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1"/>
          <p:cNvSpPr txBox="1"/>
          <p:nvPr/>
        </p:nvSpPr>
        <p:spPr>
          <a:xfrm>
            <a:off x="693738" y="5248275"/>
            <a:ext cx="68849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Launching edge arrives before the receiving edge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12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Negative Skew</a:t>
            </a:r>
            <a:endParaRPr/>
          </a:p>
        </p:txBody>
      </p:sp>
      <p:pic>
        <p:nvPicPr>
          <p:cNvPr id="329" name="Google Shape;3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738" y="1987550"/>
            <a:ext cx="8204200" cy="2630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 txBox="1"/>
          <p:nvPr/>
        </p:nvSpPr>
        <p:spPr>
          <a:xfrm>
            <a:off x="693738" y="5210175"/>
            <a:ext cx="6902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Receiving edge arrives before the launching edge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13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Timing Constraints</a:t>
            </a:r>
            <a:endParaRPr/>
          </a:p>
        </p:txBody>
      </p:sp>
      <p:pic>
        <p:nvPicPr>
          <p:cNvPr id="337" name="Google Shape;3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685925"/>
            <a:ext cx="5486399" cy="249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3"/>
          <p:cNvSpPr txBox="1"/>
          <p:nvPr/>
        </p:nvSpPr>
        <p:spPr>
          <a:xfrm>
            <a:off x="950913" y="4502150"/>
            <a:ext cx="29940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Minimum cycle time: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- δ = t</a:t>
            </a:r>
            <a:r>
              <a:rPr baseline="-25000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c-q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t</a:t>
            </a:r>
            <a:r>
              <a:rPr baseline="-25000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t</a:t>
            </a:r>
            <a:r>
              <a:rPr baseline="-25000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</a:t>
            </a:r>
            <a:endParaRPr baseline="-25000"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3"/>
          <p:cNvSpPr txBox="1"/>
          <p:nvPr/>
        </p:nvSpPr>
        <p:spPr>
          <a:xfrm>
            <a:off x="976313" y="5514975"/>
            <a:ext cx="72056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Worst case is when receiving edge arrives early (positive δ)</a:t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14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Timing Constraints</a:t>
            </a:r>
            <a:endParaRPr/>
          </a:p>
        </p:txBody>
      </p:sp>
      <p:pic>
        <p:nvPicPr>
          <p:cNvPr id="346" name="Google Shape;3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900" y="1530350"/>
            <a:ext cx="5486400" cy="24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4"/>
          <p:cNvSpPr txBox="1"/>
          <p:nvPr/>
        </p:nvSpPr>
        <p:spPr>
          <a:xfrm>
            <a:off x="862013" y="4270375"/>
            <a:ext cx="40481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Hold time constraint: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aseline="-25000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(c-q, cd)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t</a:t>
            </a:r>
            <a:r>
              <a:rPr baseline="-25000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(logic, cd)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 t</a:t>
            </a:r>
            <a:r>
              <a:rPr baseline="-25000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δ</a:t>
            </a:r>
            <a:endParaRPr/>
          </a:p>
        </p:txBody>
      </p:sp>
      <p:sp>
        <p:nvSpPr>
          <p:cNvPr id="348" name="Google Shape;348;p14"/>
          <p:cNvSpPr txBox="1"/>
          <p:nvPr/>
        </p:nvSpPr>
        <p:spPr>
          <a:xfrm>
            <a:off x="887413" y="5283200"/>
            <a:ext cx="72056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Worst case is when receiving edge arrives late</a:t>
            </a:r>
            <a:b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Race between data and clock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15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 of Jitter</a:t>
            </a:r>
            <a:endParaRPr/>
          </a:p>
        </p:txBody>
      </p:sp>
      <p:pic>
        <p:nvPicPr>
          <p:cNvPr id="355" name="Google Shape;3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950" y="1392238"/>
            <a:ext cx="7239000" cy="409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16"/>
          <p:cNvSpPr txBox="1"/>
          <p:nvPr>
            <p:ph type="title"/>
          </p:nvPr>
        </p:nvSpPr>
        <p:spPr>
          <a:xfrm>
            <a:off x="596900" y="571500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Longest Logic Path in </a:t>
            </a:r>
            <a:br>
              <a:rPr lang="en-US" sz="4000"/>
            </a:br>
            <a:r>
              <a:rPr lang="en-US" sz="4000"/>
              <a:t>Edge-Triggered Systems</a:t>
            </a:r>
            <a:endParaRPr/>
          </a:p>
        </p:txBody>
      </p:sp>
      <p:cxnSp>
        <p:nvCxnSpPr>
          <p:cNvPr id="362" name="Google Shape;362;p16"/>
          <p:cNvCxnSpPr/>
          <p:nvPr/>
        </p:nvCxnSpPr>
        <p:spPr>
          <a:xfrm>
            <a:off x="1371600" y="3048000"/>
            <a:ext cx="533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16"/>
          <p:cNvCxnSpPr/>
          <p:nvPr/>
        </p:nvCxnSpPr>
        <p:spPr>
          <a:xfrm rot="10800000">
            <a:off x="1905000" y="26670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16"/>
          <p:cNvCxnSpPr/>
          <p:nvPr/>
        </p:nvCxnSpPr>
        <p:spPr>
          <a:xfrm>
            <a:off x="1905000" y="26670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16"/>
          <p:cNvCxnSpPr/>
          <p:nvPr/>
        </p:nvCxnSpPr>
        <p:spPr>
          <a:xfrm rot="10800000">
            <a:off x="3733800" y="26670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16"/>
          <p:cNvCxnSpPr/>
          <p:nvPr/>
        </p:nvCxnSpPr>
        <p:spPr>
          <a:xfrm>
            <a:off x="3733800" y="30480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16"/>
          <p:cNvCxnSpPr/>
          <p:nvPr/>
        </p:nvCxnSpPr>
        <p:spPr>
          <a:xfrm rot="10800000">
            <a:off x="5562600" y="26670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16"/>
          <p:cNvCxnSpPr/>
          <p:nvPr/>
        </p:nvCxnSpPr>
        <p:spPr>
          <a:xfrm>
            <a:off x="5562600" y="26670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16"/>
          <p:cNvCxnSpPr/>
          <p:nvPr/>
        </p:nvCxnSpPr>
        <p:spPr>
          <a:xfrm rot="10800000">
            <a:off x="7391400" y="26670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16"/>
          <p:cNvCxnSpPr/>
          <p:nvPr/>
        </p:nvCxnSpPr>
        <p:spPr>
          <a:xfrm>
            <a:off x="7391400" y="3048000"/>
            <a:ext cx="685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16"/>
          <p:cNvSpPr txBox="1"/>
          <p:nvPr/>
        </p:nvSpPr>
        <p:spPr>
          <a:xfrm>
            <a:off x="838200" y="25908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16"/>
          <p:cNvSpPr txBox="1"/>
          <p:nvPr/>
        </p:nvSpPr>
        <p:spPr>
          <a:xfrm>
            <a:off x="3124200" y="3429000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3" name="Google Shape;373;p16"/>
          <p:cNvCxnSpPr/>
          <p:nvPr/>
        </p:nvCxnSpPr>
        <p:spPr>
          <a:xfrm rot="10800000">
            <a:off x="1905000" y="3657600"/>
            <a:ext cx="1371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16"/>
          <p:cNvCxnSpPr/>
          <p:nvPr/>
        </p:nvCxnSpPr>
        <p:spPr>
          <a:xfrm>
            <a:off x="3962400" y="3657600"/>
            <a:ext cx="16002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16"/>
          <p:cNvCxnSpPr/>
          <p:nvPr/>
        </p:nvCxnSpPr>
        <p:spPr>
          <a:xfrm>
            <a:off x="5562600" y="3048000"/>
            <a:ext cx="0" cy="685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16"/>
          <p:cNvCxnSpPr/>
          <p:nvPr/>
        </p:nvCxnSpPr>
        <p:spPr>
          <a:xfrm>
            <a:off x="1905000" y="3048000"/>
            <a:ext cx="0" cy="685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16"/>
          <p:cNvCxnSpPr/>
          <p:nvPr/>
        </p:nvCxnSpPr>
        <p:spPr>
          <a:xfrm>
            <a:off x="5105400" y="2667000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16"/>
          <p:cNvCxnSpPr/>
          <p:nvPr/>
        </p:nvCxnSpPr>
        <p:spPr>
          <a:xfrm flipH="1">
            <a:off x="5486400" y="2362200"/>
            <a:ext cx="381000" cy="228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16"/>
          <p:cNvCxnSpPr/>
          <p:nvPr/>
        </p:nvCxnSpPr>
        <p:spPr>
          <a:xfrm>
            <a:off x="4800600" y="2895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16"/>
          <p:cNvSpPr txBox="1"/>
          <p:nvPr/>
        </p:nvSpPr>
        <p:spPr>
          <a:xfrm>
            <a:off x="4876800" y="22098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1" name="Google Shape;381;p16"/>
          <p:cNvCxnSpPr/>
          <p:nvPr/>
        </p:nvCxnSpPr>
        <p:spPr>
          <a:xfrm rot="10800000">
            <a:off x="2057400" y="26670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16"/>
          <p:cNvCxnSpPr/>
          <p:nvPr/>
        </p:nvCxnSpPr>
        <p:spPr>
          <a:xfrm rot="10800000">
            <a:off x="5410200" y="26670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16"/>
          <p:cNvCxnSpPr/>
          <p:nvPr/>
        </p:nvCxnSpPr>
        <p:spPr>
          <a:xfrm>
            <a:off x="1905000" y="2895600"/>
            <a:ext cx="152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16"/>
          <p:cNvCxnSpPr/>
          <p:nvPr/>
        </p:nvCxnSpPr>
        <p:spPr>
          <a:xfrm rot="10800000">
            <a:off x="5410200" y="2819400"/>
            <a:ext cx="152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16"/>
          <p:cNvCxnSpPr/>
          <p:nvPr/>
        </p:nvCxnSpPr>
        <p:spPr>
          <a:xfrm>
            <a:off x="1905000" y="30480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16"/>
          <p:cNvCxnSpPr/>
          <p:nvPr/>
        </p:nvCxnSpPr>
        <p:spPr>
          <a:xfrm>
            <a:off x="5410200" y="26670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16"/>
          <p:cNvCxnSpPr/>
          <p:nvPr/>
        </p:nvCxnSpPr>
        <p:spPr>
          <a:xfrm>
            <a:off x="2057400" y="3048000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16"/>
          <p:cNvCxnSpPr/>
          <p:nvPr/>
        </p:nvCxnSpPr>
        <p:spPr>
          <a:xfrm rot="10800000">
            <a:off x="2057400" y="3276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16"/>
          <p:cNvCxnSpPr/>
          <p:nvPr/>
        </p:nvCxnSpPr>
        <p:spPr>
          <a:xfrm>
            <a:off x="2590800" y="3276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16"/>
          <p:cNvSpPr txBox="1"/>
          <p:nvPr/>
        </p:nvSpPr>
        <p:spPr>
          <a:xfrm>
            <a:off x="2057400" y="2819400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Clk-Q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1" name="Google Shape;391;p16"/>
          <p:cNvCxnSpPr/>
          <p:nvPr/>
        </p:nvCxnSpPr>
        <p:spPr>
          <a:xfrm>
            <a:off x="2895600" y="3048000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16"/>
          <p:cNvCxnSpPr/>
          <p:nvPr/>
        </p:nvCxnSpPr>
        <p:spPr>
          <a:xfrm>
            <a:off x="5105400" y="3048000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16"/>
          <p:cNvCxnSpPr/>
          <p:nvPr/>
        </p:nvCxnSpPr>
        <p:spPr>
          <a:xfrm rot="10800000">
            <a:off x="2895600" y="3276600"/>
            <a:ext cx="685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16"/>
          <p:cNvCxnSpPr/>
          <p:nvPr/>
        </p:nvCxnSpPr>
        <p:spPr>
          <a:xfrm>
            <a:off x="4038600" y="3276600"/>
            <a:ext cx="1066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16"/>
          <p:cNvSpPr txBox="1"/>
          <p:nvPr/>
        </p:nvSpPr>
        <p:spPr>
          <a:xfrm>
            <a:off x="3352800" y="3048000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LM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6" name="Google Shape;396;p16"/>
          <p:cNvCxnSpPr/>
          <p:nvPr/>
        </p:nvCxnSpPr>
        <p:spPr>
          <a:xfrm flipH="1" rot="10800000">
            <a:off x="1219200" y="3048000"/>
            <a:ext cx="838200" cy="1371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16"/>
          <p:cNvCxnSpPr/>
          <p:nvPr/>
        </p:nvCxnSpPr>
        <p:spPr>
          <a:xfrm flipH="1" rot="10800000">
            <a:off x="4572000" y="3048000"/>
            <a:ext cx="838200" cy="1371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98" name="Google Shape;398;p16"/>
          <p:cNvSpPr txBox="1"/>
          <p:nvPr/>
        </p:nvSpPr>
        <p:spPr>
          <a:xfrm>
            <a:off x="974725" y="4456113"/>
            <a:ext cx="14287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Latest point </a:t>
            </a:r>
            <a:b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launching</a:t>
            </a:r>
            <a:endParaRPr/>
          </a:p>
        </p:txBody>
      </p:sp>
      <p:sp>
        <p:nvSpPr>
          <p:cNvPr id="399" name="Google Shape;399;p16"/>
          <p:cNvSpPr txBox="1"/>
          <p:nvPr/>
        </p:nvSpPr>
        <p:spPr>
          <a:xfrm>
            <a:off x="3657600" y="4495800"/>
            <a:ext cx="16319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Earliest arrival</a:t>
            </a:r>
            <a:b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next cycle</a:t>
            </a:r>
            <a:endParaRPr/>
          </a:p>
        </p:txBody>
      </p:sp>
      <p:sp>
        <p:nvSpPr>
          <p:cNvPr id="400" name="Google Shape;400;p16"/>
          <p:cNvSpPr txBox="1"/>
          <p:nvPr/>
        </p:nvSpPr>
        <p:spPr>
          <a:xfrm>
            <a:off x="5638800" y="1981200"/>
            <a:ext cx="1066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 </a:t>
            </a: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lang="en-US" sz="2000">
                <a:solidFill>
                  <a:schemeClr val="dk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endParaRPr i="1" sz="4400">
              <a:solidFill>
                <a:schemeClr val="dk2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17"/>
          <p:cNvSpPr txBox="1"/>
          <p:nvPr>
            <p:ph type="title"/>
          </p:nvPr>
        </p:nvSpPr>
        <p:spPr>
          <a:xfrm>
            <a:off x="660400" y="569913"/>
            <a:ext cx="77724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Clock Constraints in </a:t>
            </a:r>
            <a:br>
              <a:rPr lang="en-US" sz="4000"/>
            </a:br>
            <a:r>
              <a:rPr lang="en-US" sz="4000"/>
              <a:t>Edge-Triggered Systems</a:t>
            </a:r>
            <a:endParaRPr/>
          </a:p>
        </p:txBody>
      </p:sp>
      <p:sp>
        <p:nvSpPr>
          <p:cNvPr id="407" name="Google Shape;407;p17"/>
          <p:cNvSpPr/>
          <p:nvPr/>
        </p:nvSpPr>
        <p:spPr>
          <a:xfrm>
            <a:off x="1816100" y="1838325"/>
            <a:ext cx="6234113" cy="1882775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7"/>
          <p:cNvSpPr/>
          <p:nvPr/>
        </p:nvSpPr>
        <p:spPr>
          <a:xfrm>
            <a:off x="584200" y="1762125"/>
            <a:ext cx="81597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launching edge is late and receiving edge is early, the data will not be too late if:</a:t>
            </a:r>
            <a:endParaRPr/>
          </a:p>
        </p:txBody>
      </p:sp>
      <p:sp>
        <p:nvSpPr>
          <p:cNvPr id="409" name="Google Shape;409;p17"/>
          <p:cNvSpPr/>
          <p:nvPr/>
        </p:nvSpPr>
        <p:spPr>
          <a:xfrm>
            <a:off x="660400" y="4048125"/>
            <a:ext cx="76708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cycle time is determined by the maximum delays through the logic</a:t>
            </a:r>
            <a:endParaRPr/>
          </a:p>
        </p:txBody>
      </p:sp>
      <p:sp>
        <p:nvSpPr>
          <p:cNvPr id="410" name="Google Shape;410;p17"/>
          <p:cNvSpPr txBox="1"/>
          <p:nvPr/>
        </p:nvSpPr>
        <p:spPr>
          <a:xfrm>
            <a:off x="660400" y="2600325"/>
            <a:ext cx="74676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T</a:t>
            </a:r>
            <a:r>
              <a:rPr b="1" baseline="-25000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c-q</a:t>
            </a: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 + T</a:t>
            </a:r>
            <a:r>
              <a:rPr b="1" baseline="-25000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LM</a:t>
            </a: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 + T</a:t>
            </a:r>
            <a:r>
              <a:rPr b="1" baseline="-25000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SU</a:t>
            </a: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 &lt; T – T</a:t>
            </a:r>
            <a:r>
              <a:rPr b="1" baseline="-25000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JI,1</a:t>
            </a: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 – T</a:t>
            </a:r>
            <a:r>
              <a:rPr b="1" baseline="-25000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JI,2</a:t>
            </a: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 - </a:t>
            </a:r>
            <a:r>
              <a:rPr b="1" i="1" lang="en-US" sz="3600">
                <a:solidFill>
                  <a:srgbClr val="0000B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endParaRPr/>
          </a:p>
        </p:txBody>
      </p:sp>
      <p:sp>
        <p:nvSpPr>
          <p:cNvPr id="411" name="Google Shape;411;p17"/>
          <p:cNvSpPr txBox="1"/>
          <p:nvPr/>
        </p:nvSpPr>
        <p:spPr>
          <a:xfrm>
            <a:off x="1422400" y="4733925"/>
            <a:ext cx="6553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T</a:t>
            </a:r>
            <a:r>
              <a:rPr b="1" baseline="-25000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c-q</a:t>
            </a: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 + T</a:t>
            </a:r>
            <a:r>
              <a:rPr b="1" baseline="-25000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LM</a:t>
            </a: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 + T</a:t>
            </a:r>
            <a:r>
              <a:rPr b="1" baseline="-25000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SU</a:t>
            </a: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 + </a:t>
            </a:r>
            <a:r>
              <a:rPr b="1" i="1" lang="en-US" sz="3600">
                <a:solidFill>
                  <a:srgbClr val="0000B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 + 2 T</a:t>
            </a:r>
            <a:r>
              <a:rPr b="1" baseline="-25000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JI</a:t>
            </a:r>
            <a:r>
              <a:rPr b="1" i="1" lang="en-US" sz="36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 &lt; T</a:t>
            </a:r>
            <a:endParaRPr/>
          </a:p>
        </p:txBody>
      </p:sp>
      <p:sp>
        <p:nvSpPr>
          <p:cNvPr id="412" name="Google Shape;412;p17"/>
          <p:cNvSpPr txBox="1"/>
          <p:nvPr/>
        </p:nvSpPr>
        <p:spPr>
          <a:xfrm>
            <a:off x="1574800" y="5618163"/>
            <a:ext cx="65532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Skew can be either positive or negative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18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Shortest Path</a:t>
            </a:r>
            <a:endParaRPr/>
          </a:p>
        </p:txBody>
      </p:sp>
      <p:cxnSp>
        <p:nvCxnSpPr>
          <p:cNvPr id="419" name="Google Shape;419;p18"/>
          <p:cNvCxnSpPr/>
          <p:nvPr/>
        </p:nvCxnSpPr>
        <p:spPr>
          <a:xfrm>
            <a:off x="1371600" y="3048000"/>
            <a:ext cx="533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18"/>
          <p:cNvCxnSpPr/>
          <p:nvPr/>
        </p:nvCxnSpPr>
        <p:spPr>
          <a:xfrm rot="10800000">
            <a:off x="1905000" y="26670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18"/>
          <p:cNvCxnSpPr/>
          <p:nvPr/>
        </p:nvCxnSpPr>
        <p:spPr>
          <a:xfrm>
            <a:off x="1905000" y="26670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18"/>
          <p:cNvCxnSpPr/>
          <p:nvPr/>
        </p:nvCxnSpPr>
        <p:spPr>
          <a:xfrm rot="10800000">
            <a:off x="3733800" y="26670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18"/>
          <p:cNvCxnSpPr/>
          <p:nvPr/>
        </p:nvCxnSpPr>
        <p:spPr>
          <a:xfrm>
            <a:off x="3733800" y="30480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18"/>
          <p:cNvCxnSpPr/>
          <p:nvPr/>
        </p:nvCxnSpPr>
        <p:spPr>
          <a:xfrm>
            <a:off x="3886200" y="4114800"/>
            <a:ext cx="1676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18"/>
          <p:cNvSpPr txBox="1"/>
          <p:nvPr/>
        </p:nvSpPr>
        <p:spPr>
          <a:xfrm>
            <a:off x="838200" y="25908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6" name="Google Shape;426;p18"/>
          <p:cNvCxnSpPr/>
          <p:nvPr/>
        </p:nvCxnSpPr>
        <p:spPr>
          <a:xfrm>
            <a:off x="1905000" y="3048000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18"/>
          <p:cNvCxnSpPr/>
          <p:nvPr/>
        </p:nvCxnSpPr>
        <p:spPr>
          <a:xfrm rot="10800000">
            <a:off x="2057400" y="26670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18"/>
          <p:cNvCxnSpPr/>
          <p:nvPr/>
        </p:nvCxnSpPr>
        <p:spPr>
          <a:xfrm>
            <a:off x="1905000" y="2895600"/>
            <a:ext cx="152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29" name="Google Shape;429;p18"/>
          <p:cNvCxnSpPr/>
          <p:nvPr/>
        </p:nvCxnSpPr>
        <p:spPr>
          <a:xfrm>
            <a:off x="1905000" y="30480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18"/>
          <p:cNvCxnSpPr/>
          <p:nvPr/>
        </p:nvCxnSpPr>
        <p:spPr>
          <a:xfrm>
            <a:off x="2057400" y="3048000"/>
            <a:ext cx="0" cy="198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18"/>
          <p:cNvCxnSpPr/>
          <p:nvPr/>
        </p:nvCxnSpPr>
        <p:spPr>
          <a:xfrm rot="10800000">
            <a:off x="1905000" y="3276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18"/>
          <p:cNvCxnSpPr/>
          <p:nvPr/>
        </p:nvCxnSpPr>
        <p:spPr>
          <a:xfrm>
            <a:off x="2438400" y="3276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18"/>
          <p:cNvSpPr txBox="1"/>
          <p:nvPr/>
        </p:nvSpPr>
        <p:spPr>
          <a:xfrm>
            <a:off x="1905000" y="2819400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Clk-Q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4" name="Google Shape;434;p18"/>
          <p:cNvCxnSpPr/>
          <p:nvPr/>
        </p:nvCxnSpPr>
        <p:spPr>
          <a:xfrm>
            <a:off x="2743200" y="3048000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18"/>
          <p:cNvCxnSpPr/>
          <p:nvPr/>
        </p:nvCxnSpPr>
        <p:spPr>
          <a:xfrm rot="10800000">
            <a:off x="2743200" y="3276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36" name="Google Shape;436;p18"/>
          <p:cNvSpPr txBox="1"/>
          <p:nvPr/>
        </p:nvSpPr>
        <p:spPr>
          <a:xfrm>
            <a:off x="2590800" y="2819400"/>
            <a:ext cx="838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Lm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7" name="Google Shape;437;p18"/>
          <p:cNvCxnSpPr/>
          <p:nvPr/>
        </p:nvCxnSpPr>
        <p:spPr>
          <a:xfrm>
            <a:off x="1371600" y="2514600"/>
            <a:ext cx="533400" cy="304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18"/>
          <p:cNvCxnSpPr/>
          <p:nvPr/>
        </p:nvCxnSpPr>
        <p:spPr>
          <a:xfrm rot="10800000">
            <a:off x="3048000" y="4495800"/>
            <a:ext cx="685800" cy="533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39" name="Google Shape;439;p18"/>
          <p:cNvSpPr txBox="1"/>
          <p:nvPr/>
        </p:nvSpPr>
        <p:spPr>
          <a:xfrm>
            <a:off x="914400" y="1828800"/>
            <a:ext cx="1568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Earliest point </a:t>
            </a:r>
            <a:b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launching</a:t>
            </a:r>
            <a:endParaRPr/>
          </a:p>
        </p:txBody>
      </p:sp>
      <p:sp>
        <p:nvSpPr>
          <p:cNvPr id="440" name="Google Shape;440;p18"/>
          <p:cNvSpPr txBox="1"/>
          <p:nvPr/>
        </p:nvSpPr>
        <p:spPr>
          <a:xfrm>
            <a:off x="3733800" y="4800600"/>
            <a:ext cx="22415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must not arrive</a:t>
            </a:r>
            <a:b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this time</a:t>
            </a:r>
            <a:endParaRPr/>
          </a:p>
        </p:txBody>
      </p:sp>
      <p:cxnSp>
        <p:nvCxnSpPr>
          <p:cNvPr id="441" name="Google Shape;441;p18"/>
          <p:cNvCxnSpPr/>
          <p:nvPr/>
        </p:nvCxnSpPr>
        <p:spPr>
          <a:xfrm>
            <a:off x="1524000" y="4114800"/>
            <a:ext cx="533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18"/>
          <p:cNvCxnSpPr/>
          <p:nvPr/>
        </p:nvCxnSpPr>
        <p:spPr>
          <a:xfrm rot="10800000">
            <a:off x="2057400" y="37338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18"/>
          <p:cNvCxnSpPr/>
          <p:nvPr/>
        </p:nvCxnSpPr>
        <p:spPr>
          <a:xfrm>
            <a:off x="2057400" y="37338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18"/>
          <p:cNvCxnSpPr/>
          <p:nvPr/>
        </p:nvCxnSpPr>
        <p:spPr>
          <a:xfrm rot="10800000">
            <a:off x="3886200" y="37338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18"/>
          <p:cNvSpPr txBox="1"/>
          <p:nvPr/>
        </p:nvSpPr>
        <p:spPr>
          <a:xfrm>
            <a:off x="838200" y="36576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6" name="Google Shape;446;p18"/>
          <p:cNvCxnSpPr/>
          <p:nvPr/>
        </p:nvCxnSpPr>
        <p:spPr>
          <a:xfrm rot="10800000">
            <a:off x="2209800" y="37338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18"/>
          <p:cNvCxnSpPr/>
          <p:nvPr/>
        </p:nvCxnSpPr>
        <p:spPr>
          <a:xfrm>
            <a:off x="2057400" y="3962400"/>
            <a:ext cx="152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18"/>
          <p:cNvCxnSpPr/>
          <p:nvPr/>
        </p:nvCxnSpPr>
        <p:spPr>
          <a:xfrm>
            <a:off x="2057400" y="41148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18"/>
          <p:cNvCxnSpPr/>
          <p:nvPr/>
        </p:nvCxnSpPr>
        <p:spPr>
          <a:xfrm>
            <a:off x="2209800" y="4114800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18"/>
          <p:cNvCxnSpPr/>
          <p:nvPr/>
        </p:nvCxnSpPr>
        <p:spPr>
          <a:xfrm rot="10800000">
            <a:off x="2209800" y="43434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18"/>
          <p:cNvCxnSpPr/>
          <p:nvPr/>
        </p:nvCxnSpPr>
        <p:spPr>
          <a:xfrm>
            <a:off x="2743200" y="43434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18"/>
          <p:cNvSpPr txBox="1"/>
          <p:nvPr/>
        </p:nvSpPr>
        <p:spPr>
          <a:xfrm>
            <a:off x="2209800" y="3886200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53" name="Google Shape;453;p18"/>
          <p:cNvCxnSpPr/>
          <p:nvPr/>
        </p:nvCxnSpPr>
        <p:spPr>
          <a:xfrm>
            <a:off x="3048000" y="3200400"/>
            <a:ext cx="0" cy="129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54" name="Google Shape;454;p18"/>
          <p:cNvSpPr txBox="1"/>
          <p:nvPr/>
        </p:nvSpPr>
        <p:spPr>
          <a:xfrm>
            <a:off x="1524000" y="4953000"/>
            <a:ext cx="12763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b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clock edge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19"/>
          <p:cNvSpPr txBox="1"/>
          <p:nvPr>
            <p:ph type="title"/>
          </p:nvPr>
        </p:nvSpPr>
        <p:spPr>
          <a:xfrm>
            <a:off x="660400" y="595313"/>
            <a:ext cx="77724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Clock Constraints </a:t>
            </a:r>
            <a:br>
              <a:rPr lang="en-US" sz="4000"/>
            </a:br>
            <a:r>
              <a:rPr lang="en-US" sz="4000"/>
              <a:t>in Edge-Triggered Systems</a:t>
            </a:r>
            <a:endParaRPr/>
          </a:p>
        </p:txBody>
      </p:sp>
      <p:sp>
        <p:nvSpPr>
          <p:cNvPr id="461" name="Google Shape;461;p19"/>
          <p:cNvSpPr/>
          <p:nvPr/>
        </p:nvSpPr>
        <p:spPr>
          <a:xfrm>
            <a:off x="685800" y="3429000"/>
            <a:ext cx="212725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logic delay </a:t>
            </a:r>
            <a:endParaRPr b="1" i="0" sz="4400">
              <a:solidFill>
                <a:srgbClr val="0000B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62" name="Google Shape;462;p19"/>
          <p:cNvSpPr/>
          <p:nvPr/>
        </p:nvSpPr>
        <p:spPr>
          <a:xfrm>
            <a:off x="609600" y="1981200"/>
            <a:ext cx="52070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launching edge is early and receiving edge is late:</a:t>
            </a:r>
            <a:endParaRPr/>
          </a:p>
        </p:txBody>
      </p:sp>
      <p:sp>
        <p:nvSpPr>
          <p:cNvPr id="463" name="Google Shape;463;p19"/>
          <p:cNvSpPr txBox="1"/>
          <p:nvPr/>
        </p:nvSpPr>
        <p:spPr>
          <a:xfrm>
            <a:off x="1143000" y="2514600"/>
            <a:ext cx="74676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T</a:t>
            </a:r>
            <a:r>
              <a:rPr b="1" baseline="-25000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c-q</a:t>
            </a:r>
            <a:r>
              <a:rPr b="1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 + T</a:t>
            </a:r>
            <a:r>
              <a:rPr b="1" baseline="-25000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LM</a:t>
            </a:r>
            <a:r>
              <a:rPr b="1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 – T</a:t>
            </a:r>
            <a:r>
              <a:rPr b="1" baseline="-25000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JI,1</a:t>
            </a:r>
            <a:r>
              <a:rPr b="1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 &lt; T</a:t>
            </a:r>
            <a:r>
              <a:rPr b="1" baseline="-25000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H</a:t>
            </a:r>
            <a:r>
              <a:rPr b="1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 + T</a:t>
            </a:r>
            <a:r>
              <a:rPr b="1" baseline="-25000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JI,2</a:t>
            </a:r>
            <a:r>
              <a:rPr b="1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 + </a:t>
            </a:r>
            <a:r>
              <a:rPr b="1" i="1" lang="en-US" sz="3600">
                <a:solidFill>
                  <a:srgbClr val="00008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endParaRPr/>
          </a:p>
        </p:txBody>
      </p:sp>
      <p:sp>
        <p:nvSpPr>
          <p:cNvPr id="464" name="Google Shape;464;p19"/>
          <p:cNvSpPr txBox="1"/>
          <p:nvPr/>
        </p:nvSpPr>
        <p:spPr>
          <a:xfrm>
            <a:off x="1752600" y="4191000"/>
            <a:ext cx="55626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T</a:t>
            </a:r>
            <a:r>
              <a:rPr b="1" baseline="-25000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c-q</a:t>
            </a:r>
            <a:r>
              <a:rPr b="1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 + T</a:t>
            </a:r>
            <a:r>
              <a:rPr b="1" baseline="-25000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LM</a:t>
            </a:r>
            <a:r>
              <a:rPr b="1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 &lt; T</a:t>
            </a:r>
            <a:r>
              <a:rPr b="1" baseline="-25000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H</a:t>
            </a:r>
            <a:r>
              <a:rPr b="1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 + 2T</a:t>
            </a:r>
            <a:r>
              <a:rPr b="1" baseline="-25000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JI</a:t>
            </a:r>
            <a:r>
              <a:rPr b="1" i="1" lang="en-US" sz="3600">
                <a:solidFill>
                  <a:srgbClr val="000082"/>
                </a:solidFill>
                <a:latin typeface="Book Antiqua"/>
                <a:ea typeface="Book Antiqua"/>
                <a:cs typeface="Book Antiqua"/>
                <a:sym typeface="Book Antiqua"/>
              </a:rPr>
              <a:t>+ </a:t>
            </a:r>
            <a:r>
              <a:rPr b="1" i="1" lang="en-US" sz="3600">
                <a:solidFill>
                  <a:srgbClr val="00008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2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Synchronous Timing</a:t>
            </a:r>
            <a:endParaRPr/>
          </a:p>
        </p:txBody>
      </p:sp>
      <p:pic>
        <p:nvPicPr>
          <p:cNvPr id="86" name="Google Shape;8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438" y="2384425"/>
            <a:ext cx="6610350" cy="175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p20"/>
          <p:cNvSpPr txBox="1"/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counter Clock Skew?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20"/>
          <p:cNvPicPr preferRelativeResize="0"/>
          <p:nvPr/>
        </p:nvPicPr>
        <p:blipFill rotWithShape="1">
          <a:blip r:embed="rId3">
            <a:alphaModFix/>
          </a:blip>
          <a:srcRect b="0" l="22047" r="0" t="45996"/>
          <a:stretch/>
        </p:blipFill>
        <p:spPr>
          <a:xfrm>
            <a:off x="849313" y="1289050"/>
            <a:ext cx="7086600" cy="44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" name="Google Shape;477;p21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Flip-Flop – Based Timing</a:t>
            </a:r>
            <a:endParaRPr/>
          </a:p>
        </p:txBody>
      </p:sp>
      <p:sp>
        <p:nvSpPr>
          <p:cNvPr id="478" name="Google Shape;478;p21"/>
          <p:cNvSpPr/>
          <p:nvPr/>
        </p:nvSpPr>
        <p:spPr>
          <a:xfrm>
            <a:off x="1946275" y="2784475"/>
            <a:ext cx="527050" cy="1046163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2043113" y="3194050"/>
            <a:ext cx="3698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Flip</a:t>
            </a:r>
            <a:b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-flop</a:t>
            </a:r>
            <a:endParaRPr b="1" i="0" sz="4400">
              <a:solidFill>
                <a:srgbClr val="0000B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80" name="Google Shape;480;p21"/>
          <p:cNvSpPr/>
          <p:nvPr/>
        </p:nvSpPr>
        <p:spPr>
          <a:xfrm>
            <a:off x="1425575" y="4035425"/>
            <a:ext cx="1574800" cy="522288"/>
          </a:xfrm>
          <a:custGeom>
            <a:rect b="b" l="l" r="r" t="t"/>
            <a:pathLst>
              <a:path extrusionOk="0" h="329" w="992">
                <a:moveTo>
                  <a:pt x="0" y="164"/>
                </a:moveTo>
                <a:lnTo>
                  <a:pt x="3" y="148"/>
                </a:lnTo>
                <a:lnTo>
                  <a:pt x="12" y="131"/>
                </a:lnTo>
                <a:lnTo>
                  <a:pt x="24" y="114"/>
                </a:lnTo>
                <a:lnTo>
                  <a:pt x="42" y="97"/>
                </a:lnTo>
                <a:lnTo>
                  <a:pt x="66" y="82"/>
                </a:lnTo>
                <a:lnTo>
                  <a:pt x="94" y="68"/>
                </a:lnTo>
                <a:lnTo>
                  <a:pt x="128" y="54"/>
                </a:lnTo>
                <a:lnTo>
                  <a:pt x="164" y="42"/>
                </a:lnTo>
                <a:lnTo>
                  <a:pt x="205" y="32"/>
                </a:lnTo>
                <a:lnTo>
                  <a:pt x="248" y="22"/>
                </a:lnTo>
                <a:lnTo>
                  <a:pt x="294" y="14"/>
                </a:lnTo>
                <a:lnTo>
                  <a:pt x="343" y="8"/>
                </a:lnTo>
                <a:lnTo>
                  <a:pt x="392" y="4"/>
                </a:lnTo>
                <a:lnTo>
                  <a:pt x="444" y="1"/>
                </a:lnTo>
                <a:lnTo>
                  <a:pt x="496" y="0"/>
                </a:lnTo>
                <a:lnTo>
                  <a:pt x="548" y="1"/>
                </a:lnTo>
                <a:lnTo>
                  <a:pt x="600" y="4"/>
                </a:lnTo>
                <a:lnTo>
                  <a:pt x="650" y="8"/>
                </a:lnTo>
                <a:lnTo>
                  <a:pt x="698" y="14"/>
                </a:lnTo>
                <a:lnTo>
                  <a:pt x="744" y="22"/>
                </a:lnTo>
                <a:lnTo>
                  <a:pt x="787" y="32"/>
                </a:lnTo>
                <a:lnTo>
                  <a:pt x="828" y="42"/>
                </a:lnTo>
                <a:lnTo>
                  <a:pt x="864" y="54"/>
                </a:lnTo>
                <a:lnTo>
                  <a:pt x="898" y="68"/>
                </a:lnTo>
                <a:lnTo>
                  <a:pt x="926" y="82"/>
                </a:lnTo>
                <a:lnTo>
                  <a:pt x="950" y="97"/>
                </a:lnTo>
                <a:lnTo>
                  <a:pt x="968" y="114"/>
                </a:lnTo>
                <a:lnTo>
                  <a:pt x="982" y="131"/>
                </a:lnTo>
                <a:lnTo>
                  <a:pt x="990" y="148"/>
                </a:lnTo>
                <a:lnTo>
                  <a:pt x="992" y="164"/>
                </a:lnTo>
                <a:lnTo>
                  <a:pt x="990" y="183"/>
                </a:lnTo>
                <a:lnTo>
                  <a:pt x="982" y="199"/>
                </a:lnTo>
                <a:lnTo>
                  <a:pt x="968" y="216"/>
                </a:lnTo>
                <a:lnTo>
                  <a:pt x="950" y="232"/>
                </a:lnTo>
                <a:lnTo>
                  <a:pt x="926" y="247"/>
                </a:lnTo>
                <a:lnTo>
                  <a:pt x="898" y="262"/>
                </a:lnTo>
                <a:lnTo>
                  <a:pt x="864" y="275"/>
                </a:lnTo>
                <a:lnTo>
                  <a:pt x="828" y="287"/>
                </a:lnTo>
                <a:lnTo>
                  <a:pt x="787" y="299"/>
                </a:lnTo>
                <a:lnTo>
                  <a:pt x="744" y="307"/>
                </a:lnTo>
                <a:lnTo>
                  <a:pt x="698" y="315"/>
                </a:lnTo>
                <a:lnTo>
                  <a:pt x="650" y="322"/>
                </a:lnTo>
                <a:lnTo>
                  <a:pt x="600" y="326"/>
                </a:lnTo>
                <a:lnTo>
                  <a:pt x="548" y="329"/>
                </a:lnTo>
                <a:lnTo>
                  <a:pt x="496" y="329"/>
                </a:lnTo>
                <a:lnTo>
                  <a:pt x="444" y="329"/>
                </a:lnTo>
                <a:lnTo>
                  <a:pt x="392" y="326"/>
                </a:lnTo>
                <a:lnTo>
                  <a:pt x="343" y="322"/>
                </a:lnTo>
                <a:lnTo>
                  <a:pt x="294" y="315"/>
                </a:lnTo>
                <a:lnTo>
                  <a:pt x="248" y="307"/>
                </a:lnTo>
                <a:lnTo>
                  <a:pt x="205" y="299"/>
                </a:lnTo>
                <a:lnTo>
                  <a:pt x="164" y="287"/>
                </a:lnTo>
                <a:lnTo>
                  <a:pt x="128" y="275"/>
                </a:lnTo>
                <a:lnTo>
                  <a:pt x="94" y="262"/>
                </a:lnTo>
                <a:lnTo>
                  <a:pt x="66" y="247"/>
                </a:lnTo>
                <a:lnTo>
                  <a:pt x="42" y="232"/>
                </a:lnTo>
                <a:lnTo>
                  <a:pt x="24" y="216"/>
                </a:lnTo>
                <a:lnTo>
                  <a:pt x="12" y="199"/>
                </a:lnTo>
                <a:lnTo>
                  <a:pt x="3" y="183"/>
                </a:lnTo>
                <a:lnTo>
                  <a:pt x="0" y="164"/>
                </a:lnTo>
                <a:close/>
              </a:path>
            </a:pathLst>
          </a:custGeom>
          <a:solidFill>
            <a:srgbClr val="FFFFFF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1"/>
          <p:cNvSpPr/>
          <p:nvPr/>
        </p:nvSpPr>
        <p:spPr>
          <a:xfrm>
            <a:off x="1981200" y="4171950"/>
            <a:ext cx="460375" cy="249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1"/>
          <p:cNvSpPr/>
          <p:nvPr/>
        </p:nvSpPr>
        <p:spPr>
          <a:xfrm>
            <a:off x="1995488" y="4187825"/>
            <a:ext cx="44291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</a:t>
            </a:r>
            <a:endParaRPr b="1" i="0" sz="4400">
              <a:solidFill>
                <a:srgbClr val="0000B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cxnSp>
        <p:nvCxnSpPr>
          <p:cNvPr id="483" name="Google Shape;483;p21"/>
          <p:cNvCxnSpPr/>
          <p:nvPr/>
        </p:nvCxnSpPr>
        <p:spPr>
          <a:xfrm>
            <a:off x="2479675" y="3317875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21"/>
          <p:cNvSpPr/>
          <p:nvPr/>
        </p:nvSpPr>
        <p:spPr>
          <a:xfrm>
            <a:off x="2789238" y="3279775"/>
            <a:ext cx="74612" cy="74613"/>
          </a:xfrm>
          <a:custGeom>
            <a:rect b="b" l="l" r="r" t="t"/>
            <a:pathLst>
              <a:path extrusionOk="0" h="47" w="47">
                <a:moveTo>
                  <a:pt x="0" y="0"/>
                </a:moveTo>
                <a:lnTo>
                  <a:pt x="47" y="23"/>
                </a:lnTo>
                <a:lnTo>
                  <a:pt x="0" y="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21"/>
          <p:cNvCxnSpPr/>
          <p:nvPr/>
        </p:nvCxnSpPr>
        <p:spPr>
          <a:xfrm>
            <a:off x="2227263" y="2522538"/>
            <a:ext cx="1587" cy="2635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21"/>
          <p:cNvSpPr/>
          <p:nvPr/>
        </p:nvSpPr>
        <p:spPr>
          <a:xfrm>
            <a:off x="1031875" y="3317875"/>
            <a:ext cx="365125" cy="969963"/>
          </a:xfrm>
          <a:custGeom>
            <a:rect b="b" l="l" r="r" t="t"/>
            <a:pathLst>
              <a:path extrusionOk="0" h="659" w="662">
                <a:moveTo>
                  <a:pt x="662" y="659"/>
                </a:moveTo>
                <a:lnTo>
                  <a:pt x="0" y="659"/>
                </a:lnTo>
                <a:lnTo>
                  <a:pt x="0" y="0"/>
                </a:lnTo>
                <a:lnTo>
                  <a:pt x="125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1"/>
          <p:cNvSpPr/>
          <p:nvPr/>
        </p:nvSpPr>
        <p:spPr>
          <a:xfrm>
            <a:off x="1866900" y="3279775"/>
            <a:ext cx="74613" cy="74613"/>
          </a:xfrm>
          <a:custGeom>
            <a:rect b="b" l="l" r="r" t="t"/>
            <a:pathLst>
              <a:path extrusionOk="0" h="47" w="47">
                <a:moveTo>
                  <a:pt x="0" y="0"/>
                </a:moveTo>
                <a:lnTo>
                  <a:pt x="47" y="23"/>
                </a:lnTo>
                <a:lnTo>
                  <a:pt x="0" y="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1"/>
          <p:cNvSpPr/>
          <p:nvPr/>
        </p:nvSpPr>
        <p:spPr>
          <a:xfrm>
            <a:off x="3089275" y="3317875"/>
            <a:ext cx="381000" cy="969963"/>
          </a:xfrm>
          <a:custGeom>
            <a:rect b="b" l="l" r="r" t="t"/>
            <a:pathLst>
              <a:path extrusionOk="0" h="659" w="620">
                <a:moveTo>
                  <a:pt x="455" y="0"/>
                </a:moveTo>
                <a:lnTo>
                  <a:pt x="620" y="0"/>
                </a:lnTo>
                <a:lnTo>
                  <a:pt x="620" y="659"/>
                </a:lnTo>
                <a:lnTo>
                  <a:pt x="0" y="659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1"/>
          <p:cNvSpPr/>
          <p:nvPr/>
        </p:nvSpPr>
        <p:spPr>
          <a:xfrm>
            <a:off x="3000375" y="4259263"/>
            <a:ext cx="74613" cy="74612"/>
          </a:xfrm>
          <a:custGeom>
            <a:rect b="b" l="l" r="r" t="t"/>
            <a:pathLst>
              <a:path extrusionOk="0" h="47" w="47">
                <a:moveTo>
                  <a:pt x="47" y="47"/>
                </a:moveTo>
                <a:lnTo>
                  <a:pt x="0" y="23"/>
                </a:lnTo>
                <a:lnTo>
                  <a:pt x="47" y="0"/>
                </a:lnTo>
                <a:lnTo>
                  <a:pt x="47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1"/>
          <p:cNvSpPr/>
          <p:nvPr/>
        </p:nvSpPr>
        <p:spPr>
          <a:xfrm>
            <a:off x="2151063" y="2236788"/>
            <a:ext cx="10001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endParaRPr b="1" i="0" sz="4400">
              <a:solidFill>
                <a:srgbClr val="0000B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cxnSp>
        <p:nvCxnSpPr>
          <p:cNvPr id="491" name="Google Shape;491;p21"/>
          <p:cNvCxnSpPr/>
          <p:nvPr/>
        </p:nvCxnSpPr>
        <p:spPr>
          <a:xfrm>
            <a:off x="1031875" y="3317875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21"/>
          <p:cNvCxnSpPr/>
          <p:nvPr/>
        </p:nvCxnSpPr>
        <p:spPr>
          <a:xfrm>
            <a:off x="2184400" y="2784475"/>
            <a:ext cx="52388" cy="952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21"/>
          <p:cNvCxnSpPr/>
          <p:nvPr/>
        </p:nvCxnSpPr>
        <p:spPr>
          <a:xfrm flipH="1">
            <a:off x="2241550" y="2789238"/>
            <a:ext cx="47625" cy="8572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21"/>
          <p:cNvSpPr/>
          <p:nvPr/>
        </p:nvSpPr>
        <p:spPr>
          <a:xfrm>
            <a:off x="5145088" y="2419350"/>
            <a:ext cx="2743200" cy="2743200"/>
          </a:xfrm>
          <a:prstGeom prst="ellipse">
            <a:avLst/>
          </a:prstGeom>
          <a:noFill/>
          <a:ln cap="flat" cmpd="dbl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5" name="Google Shape;495;p21"/>
          <p:cNvCxnSpPr/>
          <p:nvPr/>
        </p:nvCxnSpPr>
        <p:spPr>
          <a:xfrm flipH="1">
            <a:off x="6303963" y="2189163"/>
            <a:ext cx="4762" cy="57943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1"/>
          <p:cNvSpPr txBox="1"/>
          <p:nvPr/>
        </p:nvSpPr>
        <p:spPr>
          <a:xfrm>
            <a:off x="6516688" y="3514725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 </a:t>
            </a:r>
            <a:r>
              <a:rPr i="0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1</a:t>
            </a:r>
            <a:endParaRPr/>
          </a:p>
        </p:txBody>
      </p:sp>
      <p:cxnSp>
        <p:nvCxnSpPr>
          <p:cNvPr id="497" name="Google Shape;497;p21"/>
          <p:cNvCxnSpPr/>
          <p:nvPr/>
        </p:nvCxnSpPr>
        <p:spPr>
          <a:xfrm flipH="1">
            <a:off x="6491288" y="2092325"/>
            <a:ext cx="3175" cy="34067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1"/>
          <p:cNvSpPr txBox="1"/>
          <p:nvPr/>
        </p:nvSpPr>
        <p:spPr>
          <a:xfrm>
            <a:off x="5545138" y="3692525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 </a:t>
            </a:r>
            <a:r>
              <a:rPr i="0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0</a:t>
            </a:r>
            <a:endParaRPr/>
          </a:p>
        </p:txBody>
      </p:sp>
      <p:sp>
        <p:nvSpPr>
          <p:cNvPr id="499" name="Google Shape;499;p21"/>
          <p:cNvSpPr txBox="1"/>
          <p:nvPr/>
        </p:nvSpPr>
        <p:spPr>
          <a:xfrm>
            <a:off x="7351713" y="1674813"/>
            <a:ext cx="11604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Flip-flop</a:t>
            </a:r>
            <a:b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delay</a:t>
            </a:r>
            <a:endParaRPr/>
          </a:p>
        </p:txBody>
      </p:sp>
      <p:cxnSp>
        <p:nvCxnSpPr>
          <p:cNvPr id="500" name="Google Shape;500;p21"/>
          <p:cNvCxnSpPr/>
          <p:nvPr/>
        </p:nvCxnSpPr>
        <p:spPr>
          <a:xfrm flipH="1">
            <a:off x="7065963" y="2311400"/>
            <a:ext cx="236537" cy="58102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21"/>
          <p:cNvSpPr/>
          <p:nvPr/>
        </p:nvSpPr>
        <p:spPr>
          <a:xfrm>
            <a:off x="5995988" y="1954213"/>
            <a:ext cx="963612" cy="866775"/>
          </a:xfrm>
          <a:custGeom>
            <a:rect b="b" l="l" r="r" t="t"/>
            <a:pathLst>
              <a:path extrusionOk="0" fill="none" h="21600" w="21256">
                <a:moveTo>
                  <a:pt x="-1" y="2730"/>
                </a:moveTo>
                <a:cubicBezTo>
                  <a:pt x="3214" y="939"/>
                  <a:pt x="6832" y="0"/>
                  <a:pt x="10512" y="0"/>
                </a:cubicBezTo>
                <a:cubicBezTo>
                  <a:pt x="14281" y="0"/>
                  <a:pt x="17985" y="986"/>
                  <a:pt x="21256" y="2861"/>
                </a:cubicBezTo>
              </a:path>
              <a:path extrusionOk="0" h="21600" w="21256">
                <a:moveTo>
                  <a:pt x="-1" y="2730"/>
                </a:moveTo>
                <a:cubicBezTo>
                  <a:pt x="3214" y="939"/>
                  <a:pt x="6832" y="0"/>
                  <a:pt x="10512" y="0"/>
                </a:cubicBezTo>
                <a:cubicBezTo>
                  <a:pt x="14281" y="0"/>
                  <a:pt x="17985" y="986"/>
                  <a:pt x="21256" y="2861"/>
                </a:cubicBezTo>
                <a:lnTo>
                  <a:pt x="10512" y="216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1"/>
          <p:cNvSpPr txBox="1"/>
          <p:nvPr/>
        </p:nvSpPr>
        <p:spPr>
          <a:xfrm>
            <a:off x="5588000" y="1547813"/>
            <a:ext cx="79216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Skew</a:t>
            </a:r>
            <a:endParaRPr/>
          </a:p>
        </p:txBody>
      </p:sp>
      <p:sp>
        <p:nvSpPr>
          <p:cNvPr id="503" name="Google Shape;503;p21"/>
          <p:cNvSpPr/>
          <p:nvPr/>
        </p:nvSpPr>
        <p:spPr>
          <a:xfrm rot="10800000">
            <a:off x="4889500" y="2370138"/>
            <a:ext cx="3255963" cy="3011487"/>
          </a:xfrm>
          <a:custGeom>
            <a:rect b="b" l="l" r="r" t="t"/>
            <a:pathLst>
              <a:path extrusionOk="0" fill="none" h="41351" w="43200">
                <a:moveTo>
                  <a:pt x="11423" y="40652"/>
                </a:moveTo>
                <a:cubicBezTo>
                  <a:pt x="4391" y="36896"/>
                  <a:pt x="0" y="2957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0147"/>
                  <a:pt x="38159" y="37890"/>
                  <a:pt x="30344" y="41351"/>
                </a:cubicBezTo>
              </a:path>
              <a:path extrusionOk="0" h="41351" w="43200">
                <a:moveTo>
                  <a:pt x="11423" y="40652"/>
                </a:moveTo>
                <a:cubicBezTo>
                  <a:pt x="4391" y="36896"/>
                  <a:pt x="0" y="2957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0147"/>
                  <a:pt x="38159" y="37890"/>
                  <a:pt x="30344" y="41351"/>
                </a:cubicBezTo>
                <a:lnTo>
                  <a:pt x="21600" y="216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1"/>
          <p:cNvSpPr txBox="1"/>
          <p:nvPr/>
        </p:nvSpPr>
        <p:spPr>
          <a:xfrm>
            <a:off x="4383088" y="2070100"/>
            <a:ext cx="14906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Logic delay</a:t>
            </a:r>
            <a:endParaRPr/>
          </a:p>
        </p:txBody>
      </p:sp>
      <p:sp>
        <p:nvSpPr>
          <p:cNvPr id="505" name="Google Shape;505;p21"/>
          <p:cNvSpPr txBox="1"/>
          <p:nvPr/>
        </p:nvSpPr>
        <p:spPr>
          <a:xfrm>
            <a:off x="5751513" y="2741613"/>
            <a:ext cx="838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21"/>
          <p:cNvSpPr txBox="1"/>
          <p:nvPr/>
        </p:nvSpPr>
        <p:spPr>
          <a:xfrm>
            <a:off x="6589713" y="3046413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Clk-Q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7" name="Google Shape;507;p21"/>
          <p:cNvCxnSpPr/>
          <p:nvPr/>
        </p:nvCxnSpPr>
        <p:spPr>
          <a:xfrm flipH="1">
            <a:off x="7123113" y="1979613"/>
            <a:ext cx="228600" cy="304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21"/>
          <p:cNvSpPr txBox="1"/>
          <p:nvPr/>
        </p:nvSpPr>
        <p:spPr>
          <a:xfrm>
            <a:off x="512763" y="5524500"/>
            <a:ext cx="310991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 after </a:t>
            </a:r>
            <a:b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 Horowitz, VLSI Circuits 1996.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22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Flip-Flops and Dynamic Logic</a:t>
            </a:r>
            <a:endParaRPr/>
          </a:p>
        </p:txBody>
      </p:sp>
      <p:sp>
        <p:nvSpPr>
          <p:cNvPr id="515" name="Google Shape;515;p22"/>
          <p:cNvSpPr/>
          <p:nvPr/>
        </p:nvSpPr>
        <p:spPr>
          <a:xfrm>
            <a:off x="5726113" y="1760538"/>
            <a:ext cx="2743200" cy="2743200"/>
          </a:xfrm>
          <a:prstGeom prst="ellipse">
            <a:avLst/>
          </a:prstGeom>
          <a:noFill/>
          <a:ln cap="flat" cmpd="dbl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22"/>
          <p:cNvCxnSpPr/>
          <p:nvPr/>
        </p:nvCxnSpPr>
        <p:spPr>
          <a:xfrm flipH="1">
            <a:off x="6884988" y="1530350"/>
            <a:ext cx="4762" cy="579438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2"/>
          <p:cNvSpPr txBox="1"/>
          <p:nvPr/>
        </p:nvSpPr>
        <p:spPr>
          <a:xfrm>
            <a:off x="7097713" y="2855913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 </a:t>
            </a:r>
            <a:r>
              <a:rPr i="0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1</a:t>
            </a:r>
            <a:endParaRPr/>
          </a:p>
        </p:txBody>
      </p:sp>
      <p:cxnSp>
        <p:nvCxnSpPr>
          <p:cNvPr id="518" name="Google Shape;518;p22"/>
          <p:cNvCxnSpPr/>
          <p:nvPr/>
        </p:nvCxnSpPr>
        <p:spPr>
          <a:xfrm flipH="1">
            <a:off x="7072313" y="1433513"/>
            <a:ext cx="3175" cy="34067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22"/>
          <p:cNvSpPr txBox="1"/>
          <p:nvPr/>
        </p:nvSpPr>
        <p:spPr>
          <a:xfrm>
            <a:off x="6126163" y="3033713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 </a:t>
            </a:r>
            <a:r>
              <a:rPr i="0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0</a:t>
            </a:r>
            <a:endParaRPr/>
          </a:p>
        </p:txBody>
      </p:sp>
      <p:cxnSp>
        <p:nvCxnSpPr>
          <p:cNvPr id="520" name="Google Shape;520;p22"/>
          <p:cNvCxnSpPr/>
          <p:nvPr/>
        </p:nvCxnSpPr>
        <p:spPr>
          <a:xfrm flipH="1">
            <a:off x="7646988" y="1652588"/>
            <a:ext cx="236537" cy="58102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22"/>
          <p:cNvSpPr/>
          <p:nvPr/>
        </p:nvSpPr>
        <p:spPr>
          <a:xfrm rot="10800000">
            <a:off x="5470525" y="1600200"/>
            <a:ext cx="1628775" cy="3124200"/>
          </a:xfrm>
          <a:custGeom>
            <a:rect b="b" l="l" r="r" t="t"/>
            <a:pathLst>
              <a:path extrusionOk="0" fill="none" h="42887" w="21600">
                <a:moveTo>
                  <a:pt x="410" y="-1"/>
                </a:moveTo>
                <a:cubicBezTo>
                  <a:pt x="12177" y="223"/>
                  <a:pt x="21600" y="9826"/>
                  <a:pt x="21600" y="21596"/>
                </a:cubicBezTo>
                <a:cubicBezTo>
                  <a:pt x="21600" y="32120"/>
                  <a:pt x="14014" y="41112"/>
                  <a:pt x="3640" y="42886"/>
                </a:cubicBezTo>
              </a:path>
              <a:path extrusionOk="0" h="42887" w="21600">
                <a:moveTo>
                  <a:pt x="410" y="-1"/>
                </a:moveTo>
                <a:cubicBezTo>
                  <a:pt x="12177" y="223"/>
                  <a:pt x="21600" y="9826"/>
                  <a:pt x="21600" y="21596"/>
                </a:cubicBezTo>
                <a:cubicBezTo>
                  <a:pt x="21600" y="32120"/>
                  <a:pt x="14014" y="41112"/>
                  <a:pt x="3640" y="42886"/>
                </a:cubicBezTo>
                <a:lnTo>
                  <a:pt x="0" y="21596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2"/>
          <p:cNvSpPr txBox="1"/>
          <p:nvPr/>
        </p:nvSpPr>
        <p:spPr>
          <a:xfrm>
            <a:off x="4964113" y="1411288"/>
            <a:ext cx="14906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Logic delay</a:t>
            </a:r>
            <a:endParaRPr/>
          </a:p>
        </p:txBody>
      </p:sp>
      <p:sp>
        <p:nvSpPr>
          <p:cNvPr id="523" name="Google Shape;523;p22"/>
          <p:cNvSpPr txBox="1"/>
          <p:nvPr/>
        </p:nvSpPr>
        <p:spPr>
          <a:xfrm>
            <a:off x="6332538" y="2082800"/>
            <a:ext cx="838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22"/>
          <p:cNvSpPr txBox="1"/>
          <p:nvPr/>
        </p:nvSpPr>
        <p:spPr>
          <a:xfrm>
            <a:off x="7170738" y="2387600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Clk-Q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22"/>
          <p:cNvSpPr/>
          <p:nvPr/>
        </p:nvSpPr>
        <p:spPr>
          <a:xfrm>
            <a:off x="695325" y="1987550"/>
            <a:ext cx="2743200" cy="2743200"/>
          </a:xfrm>
          <a:prstGeom prst="ellipse">
            <a:avLst/>
          </a:prstGeom>
          <a:noFill/>
          <a:ln cap="flat" cmpd="dbl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6" name="Google Shape;526;p22"/>
          <p:cNvCxnSpPr/>
          <p:nvPr/>
        </p:nvCxnSpPr>
        <p:spPr>
          <a:xfrm flipH="1">
            <a:off x="1854200" y="1757363"/>
            <a:ext cx="4763" cy="57943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22"/>
          <p:cNvSpPr txBox="1"/>
          <p:nvPr/>
        </p:nvSpPr>
        <p:spPr>
          <a:xfrm>
            <a:off x="2066925" y="3082925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 </a:t>
            </a:r>
            <a:r>
              <a:rPr i="0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1</a:t>
            </a:r>
            <a:endParaRPr/>
          </a:p>
        </p:txBody>
      </p:sp>
      <p:cxnSp>
        <p:nvCxnSpPr>
          <p:cNvPr id="528" name="Google Shape;528;p22"/>
          <p:cNvCxnSpPr/>
          <p:nvPr/>
        </p:nvCxnSpPr>
        <p:spPr>
          <a:xfrm flipH="1">
            <a:off x="2041525" y="1660525"/>
            <a:ext cx="3175" cy="34067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22"/>
          <p:cNvSpPr txBox="1"/>
          <p:nvPr/>
        </p:nvSpPr>
        <p:spPr>
          <a:xfrm>
            <a:off x="1095375" y="3260725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 </a:t>
            </a:r>
            <a:r>
              <a:rPr i="0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0</a:t>
            </a:r>
            <a:endParaRPr/>
          </a:p>
        </p:txBody>
      </p:sp>
      <p:cxnSp>
        <p:nvCxnSpPr>
          <p:cNvPr id="530" name="Google Shape;530;p22"/>
          <p:cNvCxnSpPr/>
          <p:nvPr/>
        </p:nvCxnSpPr>
        <p:spPr>
          <a:xfrm flipH="1">
            <a:off x="2616200" y="1879600"/>
            <a:ext cx="236538" cy="58102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22"/>
          <p:cNvSpPr/>
          <p:nvPr/>
        </p:nvSpPr>
        <p:spPr>
          <a:xfrm rot="10800000">
            <a:off x="2068513" y="1989138"/>
            <a:ext cx="1628775" cy="2960687"/>
          </a:xfrm>
          <a:custGeom>
            <a:rect b="b" l="l" r="r" t="t"/>
            <a:pathLst>
              <a:path extrusionOk="0" fill="none" h="40653" w="21600">
                <a:moveTo>
                  <a:pt x="11423" y="40652"/>
                </a:moveTo>
                <a:cubicBezTo>
                  <a:pt x="4391" y="36896"/>
                  <a:pt x="0" y="29572"/>
                  <a:pt x="0" y="21600"/>
                </a:cubicBezTo>
                <a:cubicBezTo>
                  <a:pt x="0" y="9682"/>
                  <a:pt x="9651" y="17"/>
                  <a:pt x="21569" y="0"/>
                </a:cubicBezTo>
              </a:path>
              <a:path extrusionOk="0" h="40653" w="21600">
                <a:moveTo>
                  <a:pt x="11423" y="40652"/>
                </a:moveTo>
                <a:cubicBezTo>
                  <a:pt x="4391" y="36896"/>
                  <a:pt x="0" y="29572"/>
                  <a:pt x="0" y="21600"/>
                </a:cubicBezTo>
                <a:cubicBezTo>
                  <a:pt x="0" y="9682"/>
                  <a:pt x="9651" y="17"/>
                  <a:pt x="21569" y="0"/>
                </a:cubicBezTo>
                <a:lnTo>
                  <a:pt x="21600" y="216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2"/>
          <p:cNvSpPr txBox="1"/>
          <p:nvPr/>
        </p:nvSpPr>
        <p:spPr>
          <a:xfrm>
            <a:off x="3184525" y="4403725"/>
            <a:ext cx="149066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Logic delay</a:t>
            </a:r>
            <a:endParaRPr/>
          </a:p>
        </p:txBody>
      </p:sp>
      <p:sp>
        <p:nvSpPr>
          <p:cNvPr id="533" name="Google Shape;533;p22"/>
          <p:cNvSpPr txBox="1"/>
          <p:nvPr/>
        </p:nvSpPr>
        <p:spPr>
          <a:xfrm>
            <a:off x="1301750" y="2309813"/>
            <a:ext cx="838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" name="Google Shape;534;p22"/>
          <p:cNvSpPr txBox="1"/>
          <p:nvPr/>
        </p:nvSpPr>
        <p:spPr>
          <a:xfrm>
            <a:off x="2139950" y="2614613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Clk-Q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5" name="Google Shape;535;p22"/>
          <p:cNvSpPr txBox="1"/>
          <p:nvPr/>
        </p:nvSpPr>
        <p:spPr>
          <a:xfrm>
            <a:off x="7307263" y="4760913"/>
            <a:ext cx="1355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Precharge</a:t>
            </a:r>
            <a:endParaRPr/>
          </a:p>
        </p:txBody>
      </p:sp>
      <p:sp>
        <p:nvSpPr>
          <p:cNvPr id="536" name="Google Shape;536;p22"/>
          <p:cNvSpPr txBox="1"/>
          <p:nvPr/>
        </p:nvSpPr>
        <p:spPr>
          <a:xfrm>
            <a:off x="5341938" y="4826000"/>
            <a:ext cx="11731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</a:t>
            </a:r>
            <a:endParaRPr/>
          </a:p>
        </p:txBody>
      </p:sp>
      <p:sp>
        <p:nvSpPr>
          <p:cNvPr id="537" name="Google Shape;537;p22"/>
          <p:cNvSpPr txBox="1"/>
          <p:nvPr/>
        </p:nvSpPr>
        <p:spPr>
          <a:xfrm>
            <a:off x="2498725" y="4937125"/>
            <a:ext cx="117316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</a:t>
            </a:r>
            <a:endParaRPr/>
          </a:p>
        </p:txBody>
      </p:sp>
      <p:sp>
        <p:nvSpPr>
          <p:cNvPr id="538" name="Google Shape;538;p22"/>
          <p:cNvSpPr txBox="1"/>
          <p:nvPr/>
        </p:nvSpPr>
        <p:spPr>
          <a:xfrm>
            <a:off x="288925" y="4860925"/>
            <a:ext cx="1355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Precharge</a:t>
            </a:r>
            <a:endParaRPr/>
          </a:p>
        </p:txBody>
      </p:sp>
      <p:sp>
        <p:nvSpPr>
          <p:cNvPr id="539" name="Google Shape;539;p22"/>
          <p:cNvSpPr txBox="1"/>
          <p:nvPr/>
        </p:nvSpPr>
        <p:spPr>
          <a:xfrm>
            <a:off x="452438" y="5581650"/>
            <a:ext cx="45878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Flip-flops are used only with static logic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5" name="Google Shape;545;p23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Latch timing</a:t>
            </a:r>
            <a:endParaRPr/>
          </a:p>
        </p:txBody>
      </p:sp>
      <p:sp>
        <p:nvSpPr>
          <p:cNvPr id="546" name="Google Shape;546;p23"/>
          <p:cNvSpPr/>
          <p:nvPr/>
        </p:nvSpPr>
        <p:spPr>
          <a:xfrm>
            <a:off x="2268538" y="2576513"/>
            <a:ext cx="990600" cy="1447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3"/>
          <p:cNvSpPr txBox="1"/>
          <p:nvPr/>
        </p:nvSpPr>
        <p:spPr>
          <a:xfrm>
            <a:off x="2268538" y="2728913"/>
            <a:ext cx="3952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D</a:t>
            </a:r>
            <a:endParaRPr/>
          </a:p>
        </p:txBody>
      </p:sp>
      <p:sp>
        <p:nvSpPr>
          <p:cNvPr id="548" name="Google Shape;548;p23"/>
          <p:cNvSpPr txBox="1"/>
          <p:nvPr/>
        </p:nvSpPr>
        <p:spPr>
          <a:xfrm>
            <a:off x="2268538" y="3490913"/>
            <a:ext cx="6080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Clk</a:t>
            </a:r>
            <a:endParaRPr/>
          </a:p>
        </p:txBody>
      </p:sp>
      <p:sp>
        <p:nvSpPr>
          <p:cNvPr id="549" name="Google Shape;549;p23"/>
          <p:cNvSpPr txBox="1"/>
          <p:nvPr/>
        </p:nvSpPr>
        <p:spPr>
          <a:xfrm>
            <a:off x="2801938" y="2728913"/>
            <a:ext cx="3952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Q</a:t>
            </a:r>
            <a:endParaRPr/>
          </a:p>
        </p:txBody>
      </p:sp>
      <p:cxnSp>
        <p:nvCxnSpPr>
          <p:cNvPr id="550" name="Google Shape;550;p23"/>
          <p:cNvCxnSpPr/>
          <p:nvPr/>
        </p:nvCxnSpPr>
        <p:spPr>
          <a:xfrm>
            <a:off x="1354138" y="3643313"/>
            <a:ext cx="914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23"/>
          <p:cNvCxnSpPr/>
          <p:nvPr/>
        </p:nvCxnSpPr>
        <p:spPr>
          <a:xfrm>
            <a:off x="1354138" y="2881313"/>
            <a:ext cx="914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23"/>
          <p:cNvCxnSpPr/>
          <p:nvPr/>
        </p:nvCxnSpPr>
        <p:spPr>
          <a:xfrm>
            <a:off x="3259138" y="2881313"/>
            <a:ext cx="914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23"/>
          <p:cNvSpPr/>
          <p:nvPr/>
        </p:nvSpPr>
        <p:spPr>
          <a:xfrm rot="10800000">
            <a:off x="1354138" y="2119313"/>
            <a:ext cx="2743200" cy="766762"/>
          </a:xfrm>
          <a:custGeom>
            <a:rect b="b" l="l" r="r" t="t"/>
            <a:pathLst>
              <a:path extrusionOk="0" fill="none" h="21600" w="43161">
                <a:moveTo>
                  <a:pt x="43160" y="1146"/>
                </a:moveTo>
                <a:cubicBezTo>
                  <a:pt x="42550" y="12614"/>
                  <a:pt x="33074" y="21600"/>
                  <a:pt x="21591" y="21600"/>
                </a:cubicBezTo>
                <a:cubicBezTo>
                  <a:pt x="9901" y="21600"/>
                  <a:pt x="332" y="12300"/>
                  <a:pt x="-1" y="615"/>
                </a:cubicBezTo>
              </a:path>
              <a:path extrusionOk="0" h="21600" w="43161">
                <a:moveTo>
                  <a:pt x="43160" y="1146"/>
                </a:moveTo>
                <a:cubicBezTo>
                  <a:pt x="42550" y="12614"/>
                  <a:pt x="33074" y="21600"/>
                  <a:pt x="21591" y="21600"/>
                </a:cubicBezTo>
                <a:cubicBezTo>
                  <a:pt x="9901" y="21600"/>
                  <a:pt x="332" y="12300"/>
                  <a:pt x="-1" y="615"/>
                </a:cubicBezTo>
                <a:lnTo>
                  <a:pt x="21591" y="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3"/>
          <p:cNvSpPr/>
          <p:nvPr/>
        </p:nvSpPr>
        <p:spPr>
          <a:xfrm flipH="1">
            <a:off x="1506538" y="2957513"/>
            <a:ext cx="2590800" cy="1354137"/>
          </a:xfrm>
          <a:custGeom>
            <a:rect b="b" l="l" r="r" t="t"/>
            <a:pathLst>
              <a:path extrusionOk="0" fill="none" h="23383" w="40363">
                <a:moveTo>
                  <a:pt x="40363" y="12483"/>
                </a:moveTo>
                <a:cubicBezTo>
                  <a:pt x="36520" y="19222"/>
                  <a:pt x="29358" y="23383"/>
                  <a:pt x="21600" y="23383"/>
                </a:cubicBezTo>
                <a:cubicBezTo>
                  <a:pt x="9670" y="23383"/>
                  <a:pt x="0" y="13712"/>
                  <a:pt x="0" y="1783"/>
                </a:cubicBezTo>
                <a:cubicBezTo>
                  <a:pt x="0" y="1187"/>
                  <a:pt x="24" y="593"/>
                  <a:pt x="73" y="-1"/>
                </a:cubicBezTo>
              </a:path>
              <a:path extrusionOk="0" h="23383" w="40363">
                <a:moveTo>
                  <a:pt x="40363" y="12483"/>
                </a:moveTo>
                <a:cubicBezTo>
                  <a:pt x="36520" y="19222"/>
                  <a:pt x="29358" y="23383"/>
                  <a:pt x="21600" y="23383"/>
                </a:cubicBezTo>
                <a:cubicBezTo>
                  <a:pt x="9670" y="23383"/>
                  <a:pt x="0" y="13712"/>
                  <a:pt x="0" y="1783"/>
                </a:cubicBezTo>
                <a:cubicBezTo>
                  <a:pt x="0" y="1187"/>
                  <a:pt x="24" y="593"/>
                  <a:pt x="73" y="-1"/>
                </a:cubicBezTo>
                <a:lnTo>
                  <a:pt x="21600" y="1783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3"/>
          <p:cNvSpPr txBox="1"/>
          <p:nvPr/>
        </p:nvSpPr>
        <p:spPr>
          <a:xfrm>
            <a:off x="2100263" y="1636713"/>
            <a:ext cx="6937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t</a:t>
            </a:r>
            <a:r>
              <a:rPr b="1" baseline="-25000" i="0" lang="en-US" sz="24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D-Q</a:t>
            </a:r>
            <a:endParaRPr/>
          </a:p>
        </p:txBody>
      </p:sp>
      <p:sp>
        <p:nvSpPr>
          <p:cNvPr id="556" name="Google Shape;556;p23"/>
          <p:cNvSpPr txBox="1"/>
          <p:nvPr/>
        </p:nvSpPr>
        <p:spPr>
          <a:xfrm>
            <a:off x="2344738" y="4329113"/>
            <a:ext cx="8620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t</a:t>
            </a:r>
            <a:r>
              <a:rPr b="1" baseline="-25000" i="0" lang="en-US" sz="24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Clk-Q</a:t>
            </a:r>
            <a:endParaRPr/>
          </a:p>
        </p:txBody>
      </p:sp>
      <p:sp>
        <p:nvSpPr>
          <p:cNvPr id="557" name="Google Shape;557;p23"/>
          <p:cNvSpPr txBox="1"/>
          <p:nvPr/>
        </p:nvSpPr>
        <p:spPr>
          <a:xfrm>
            <a:off x="4554538" y="1585913"/>
            <a:ext cx="287496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When data arrives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to transparent latch</a:t>
            </a:r>
            <a:endParaRPr/>
          </a:p>
        </p:txBody>
      </p:sp>
      <p:sp>
        <p:nvSpPr>
          <p:cNvPr id="558" name="Google Shape;558;p23"/>
          <p:cNvSpPr txBox="1"/>
          <p:nvPr/>
        </p:nvSpPr>
        <p:spPr>
          <a:xfrm>
            <a:off x="3716338" y="4329113"/>
            <a:ext cx="4057650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When data arrives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to closed latch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Data has to be ‘re-launched’</a:t>
            </a:r>
            <a:endParaRPr/>
          </a:p>
        </p:txBody>
      </p:sp>
      <p:sp>
        <p:nvSpPr>
          <p:cNvPr id="559" name="Google Shape;559;p23"/>
          <p:cNvSpPr txBox="1"/>
          <p:nvPr/>
        </p:nvSpPr>
        <p:spPr>
          <a:xfrm>
            <a:off x="4554538" y="2500313"/>
            <a:ext cx="32813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Latch is a ‘soft’ barrier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5" name="Google Shape;565;p24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Single-Phase Clock with Latches</a:t>
            </a:r>
            <a:endParaRPr/>
          </a:p>
        </p:txBody>
      </p:sp>
      <p:sp>
        <p:nvSpPr>
          <p:cNvPr id="566" name="Google Shape;566;p24"/>
          <p:cNvSpPr/>
          <p:nvPr/>
        </p:nvSpPr>
        <p:spPr>
          <a:xfrm>
            <a:off x="3729038" y="1765300"/>
            <a:ext cx="590550" cy="1046163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4"/>
          <p:cNvSpPr/>
          <p:nvPr/>
        </p:nvSpPr>
        <p:spPr>
          <a:xfrm>
            <a:off x="3805238" y="2178050"/>
            <a:ext cx="431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Latch</a:t>
            </a:r>
            <a:endParaRPr b="1" i="0" sz="4400">
              <a:solidFill>
                <a:srgbClr val="0000B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68" name="Google Shape;568;p24"/>
          <p:cNvSpPr/>
          <p:nvPr/>
        </p:nvSpPr>
        <p:spPr>
          <a:xfrm>
            <a:off x="3271838" y="3016250"/>
            <a:ext cx="1574800" cy="522288"/>
          </a:xfrm>
          <a:custGeom>
            <a:rect b="b" l="l" r="r" t="t"/>
            <a:pathLst>
              <a:path extrusionOk="0" h="329" w="992">
                <a:moveTo>
                  <a:pt x="0" y="164"/>
                </a:moveTo>
                <a:lnTo>
                  <a:pt x="3" y="148"/>
                </a:lnTo>
                <a:lnTo>
                  <a:pt x="12" y="131"/>
                </a:lnTo>
                <a:lnTo>
                  <a:pt x="24" y="114"/>
                </a:lnTo>
                <a:lnTo>
                  <a:pt x="42" y="97"/>
                </a:lnTo>
                <a:lnTo>
                  <a:pt x="66" y="82"/>
                </a:lnTo>
                <a:lnTo>
                  <a:pt x="94" y="68"/>
                </a:lnTo>
                <a:lnTo>
                  <a:pt x="128" y="54"/>
                </a:lnTo>
                <a:lnTo>
                  <a:pt x="164" y="42"/>
                </a:lnTo>
                <a:lnTo>
                  <a:pt x="205" y="32"/>
                </a:lnTo>
                <a:lnTo>
                  <a:pt x="248" y="22"/>
                </a:lnTo>
                <a:lnTo>
                  <a:pt x="294" y="14"/>
                </a:lnTo>
                <a:lnTo>
                  <a:pt x="343" y="8"/>
                </a:lnTo>
                <a:lnTo>
                  <a:pt x="392" y="4"/>
                </a:lnTo>
                <a:lnTo>
                  <a:pt x="444" y="1"/>
                </a:lnTo>
                <a:lnTo>
                  <a:pt x="496" y="0"/>
                </a:lnTo>
                <a:lnTo>
                  <a:pt x="548" y="1"/>
                </a:lnTo>
                <a:lnTo>
                  <a:pt x="600" y="4"/>
                </a:lnTo>
                <a:lnTo>
                  <a:pt x="650" y="8"/>
                </a:lnTo>
                <a:lnTo>
                  <a:pt x="698" y="14"/>
                </a:lnTo>
                <a:lnTo>
                  <a:pt x="744" y="22"/>
                </a:lnTo>
                <a:lnTo>
                  <a:pt x="787" y="32"/>
                </a:lnTo>
                <a:lnTo>
                  <a:pt x="828" y="42"/>
                </a:lnTo>
                <a:lnTo>
                  <a:pt x="864" y="54"/>
                </a:lnTo>
                <a:lnTo>
                  <a:pt x="898" y="68"/>
                </a:lnTo>
                <a:lnTo>
                  <a:pt x="926" y="82"/>
                </a:lnTo>
                <a:lnTo>
                  <a:pt x="950" y="97"/>
                </a:lnTo>
                <a:lnTo>
                  <a:pt x="968" y="114"/>
                </a:lnTo>
                <a:lnTo>
                  <a:pt x="982" y="131"/>
                </a:lnTo>
                <a:lnTo>
                  <a:pt x="990" y="148"/>
                </a:lnTo>
                <a:lnTo>
                  <a:pt x="992" y="164"/>
                </a:lnTo>
                <a:lnTo>
                  <a:pt x="990" y="183"/>
                </a:lnTo>
                <a:lnTo>
                  <a:pt x="982" y="199"/>
                </a:lnTo>
                <a:lnTo>
                  <a:pt x="968" y="216"/>
                </a:lnTo>
                <a:lnTo>
                  <a:pt x="950" y="232"/>
                </a:lnTo>
                <a:lnTo>
                  <a:pt x="926" y="247"/>
                </a:lnTo>
                <a:lnTo>
                  <a:pt x="898" y="262"/>
                </a:lnTo>
                <a:lnTo>
                  <a:pt x="864" y="275"/>
                </a:lnTo>
                <a:lnTo>
                  <a:pt x="828" y="287"/>
                </a:lnTo>
                <a:lnTo>
                  <a:pt x="787" y="299"/>
                </a:lnTo>
                <a:lnTo>
                  <a:pt x="744" y="307"/>
                </a:lnTo>
                <a:lnTo>
                  <a:pt x="698" y="315"/>
                </a:lnTo>
                <a:lnTo>
                  <a:pt x="650" y="322"/>
                </a:lnTo>
                <a:lnTo>
                  <a:pt x="600" y="326"/>
                </a:lnTo>
                <a:lnTo>
                  <a:pt x="548" y="329"/>
                </a:lnTo>
                <a:lnTo>
                  <a:pt x="496" y="329"/>
                </a:lnTo>
                <a:lnTo>
                  <a:pt x="444" y="329"/>
                </a:lnTo>
                <a:lnTo>
                  <a:pt x="392" y="326"/>
                </a:lnTo>
                <a:lnTo>
                  <a:pt x="343" y="322"/>
                </a:lnTo>
                <a:lnTo>
                  <a:pt x="294" y="315"/>
                </a:lnTo>
                <a:lnTo>
                  <a:pt x="248" y="307"/>
                </a:lnTo>
                <a:lnTo>
                  <a:pt x="205" y="299"/>
                </a:lnTo>
                <a:lnTo>
                  <a:pt x="164" y="287"/>
                </a:lnTo>
                <a:lnTo>
                  <a:pt x="128" y="275"/>
                </a:lnTo>
                <a:lnTo>
                  <a:pt x="94" y="262"/>
                </a:lnTo>
                <a:lnTo>
                  <a:pt x="66" y="247"/>
                </a:lnTo>
                <a:lnTo>
                  <a:pt x="42" y="232"/>
                </a:lnTo>
                <a:lnTo>
                  <a:pt x="24" y="216"/>
                </a:lnTo>
                <a:lnTo>
                  <a:pt x="12" y="199"/>
                </a:lnTo>
                <a:lnTo>
                  <a:pt x="3" y="183"/>
                </a:lnTo>
                <a:lnTo>
                  <a:pt x="0" y="164"/>
                </a:lnTo>
                <a:close/>
              </a:path>
            </a:pathLst>
          </a:custGeom>
          <a:solidFill>
            <a:srgbClr val="FFFFFF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4"/>
          <p:cNvSpPr/>
          <p:nvPr/>
        </p:nvSpPr>
        <p:spPr>
          <a:xfrm>
            <a:off x="3827463" y="3152775"/>
            <a:ext cx="460375" cy="249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4"/>
          <p:cNvSpPr/>
          <p:nvPr/>
        </p:nvSpPr>
        <p:spPr>
          <a:xfrm>
            <a:off x="3841750" y="3168650"/>
            <a:ext cx="44291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</a:t>
            </a:r>
            <a:endParaRPr b="1" i="0" sz="4400">
              <a:solidFill>
                <a:srgbClr val="0000B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cxnSp>
        <p:nvCxnSpPr>
          <p:cNvPr id="571" name="Google Shape;571;p24"/>
          <p:cNvCxnSpPr/>
          <p:nvPr/>
        </p:nvCxnSpPr>
        <p:spPr>
          <a:xfrm>
            <a:off x="4325938" y="2298700"/>
            <a:ext cx="914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24"/>
          <p:cNvSpPr/>
          <p:nvPr/>
        </p:nvSpPr>
        <p:spPr>
          <a:xfrm>
            <a:off x="4635500" y="2260600"/>
            <a:ext cx="74613" cy="74613"/>
          </a:xfrm>
          <a:custGeom>
            <a:rect b="b" l="l" r="r" t="t"/>
            <a:pathLst>
              <a:path extrusionOk="0" h="47" w="47">
                <a:moveTo>
                  <a:pt x="0" y="0"/>
                </a:moveTo>
                <a:lnTo>
                  <a:pt x="47" y="23"/>
                </a:lnTo>
                <a:lnTo>
                  <a:pt x="0" y="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24"/>
          <p:cNvCxnSpPr/>
          <p:nvPr/>
        </p:nvCxnSpPr>
        <p:spPr>
          <a:xfrm>
            <a:off x="4073525" y="1503363"/>
            <a:ext cx="1588" cy="2635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24"/>
          <p:cNvSpPr/>
          <p:nvPr/>
        </p:nvSpPr>
        <p:spPr>
          <a:xfrm>
            <a:off x="2878138" y="2297113"/>
            <a:ext cx="365125" cy="971550"/>
          </a:xfrm>
          <a:custGeom>
            <a:rect b="b" l="l" r="r" t="t"/>
            <a:pathLst>
              <a:path extrusionOk="0" h="659" w="662">
                <a:moveTo>
                  <a:pt x="662" y="659"/>
                </a:moveTo>
                <a:lnTo>
                  <a:pt x="0" y="659"/>
                </a:lnTo>
                <a:lnTo>
                  <a:pt x="0" y="0"/>
                </a:lnTo>
                <a:lnTo>
                  <a:pt x="125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4"/>
          <p:cNvSpPr/>
          <p:nvPr/>
        </p:nvSpPr>
        <p:spPr>
          <a:xfrm>
            <a:off x="3652838" y="2254250"/>
            <a:ext cx="74612" cy="74613"/>
          </a:xfrm>
          <a:custGeom>
            <a:rect b="b" l="l" r="r" t="t"/>
            <a:pathLst>
              <a:path extrusionOk="0" h="47" w="47">
                <a:moveTo>
                  <a:pt x="0" y="0"/>
                </a:moveTo>
                <a:lnTo>
                  <a:pt x="47" y="23"/>
                </a:lnTo>
                <a:lnTo>
                  <a:pt x="0" y="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4"/>
          <p:cNvSpPr/>
          <p:nvPr/>
        </p:nvSpPr>
        <p:spPr>
          <a:xfrm>
            <a:off x="4935538" y="2298700"/>
            <a:ext cx="381000" cy="969963"/>
          </a:xfrm>
          <a:custGeom>
            <a:rect b="b" l="l" r="r" t="t"/>
            <a:pathLst>
              <a:path extrusionOk="0" h="659" w="620">
                <a:moveTo>
                  <a:pt x="455" y="0"/>
                </a:moveTo>
                <a:lnTo>
                  <a:pt x="620" y="0"/>
                </a:lnTo>
                <a:lnTo>
                  <a:pt x="620" y="659"/>
                </a:lnTo>
                <a:lnTo>
                  <a:pt x="0" y="659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4"/>
          <p:cNvSpPr/>
          <p:nvPr/>
        </p:nvSpPr>
        <p:spPr>
          <a:xfrm>
            <a:off x="4846638" y="3240088"/>
            <a:ext cx="74612" cy="74612"/>
          </a:xfrm>
          <a:custGeom>
            <a:rect b="b" l="l" r="r" t="t"/>
            <a:pathLst>
              <a:path extrusionOk="0" h="47" w="47">
                <a:moveTo>
                  <a:pt x="47" y="47"/>
                </a:moveTo>
                <a:lnTo>
                  <a:pt x="0" y="23"/>
                </a:lnTo>
                <a:lnTo>
                  <a:pt x="47" y="0"/>
                </a:lnTo>
                <a:lnTo>
                  <a:pt x="47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4"/>
          <p:cNvSpPr/>
          <p:nvPr/>
        </p:nvSpPr>
        <p:spPr>
          <a:xfrm>
            <a:off x="3997325" y="1217613"/>
            <a:ext cx="10001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endParaRPr b="1" i="0" sz="4400">
              <a:solidFill>
                <a:srgbClr val="0000B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cxnSp>
        <p:nvCxnSpPr>
          <p:cNvPr id="579" name="Google Shape;579;p24"/>
          <p:cNvCxnSpPr/>
          <p:nvPr/>
        </p:nvCxnSpPr>
        <p:spPr>
          <a:xfrm>
            <a:off x="2890838" y="2297113"/>
            <a:ext cx="7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24"/>
          <p:cNvCxnSpPr/>
          <p:nvPr/>
        </p:nvCxnSpPr>
        <p:spPr>
          <a:xfrm>
            <a:off x="4030663" y="1765300"/>
            <a:ext cx="52387" cy="952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24"/>
          <p:cNvCxnSpPr/>
          <p:nvPr/>
        </p:nvCxnSpPr>
        <p:spPr>
          <a:xfrm flipH="1">
            <a:off x="4087813" y="1770063"/>
            <a:ext cx="47625" cy="8572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24"/>
          <p:cNvCxnSpPr/>
          <p:nvPr/>
        </p:nvCxnSpPr>
        <p:spPr>
          <a:xfrm>
            <a:off x="1598613" y="5113338"/>
            <a:ext cx="533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24"/>
          <p:cNvCxnSpPr/>
          <p:nvPr/>
        </p:nvCxnSpPr>
        <p:spPr>
          <a:xfrm rot="10800000">
            <a:off x="2132013" y="4732338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24"/>
          <p:cNvCxnSpPr/>
          <p:nvPr/>
        </p:nvCxnSpPr>
        <p:spPr>
          <a:xfrm>
            <a:off x="2132013" y="4732338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24"/>
          <p:cNvCxnSpPr/>
          <p:nvPr/>
        </p:nvCxnSpPr>
        <p:spPr>
          <a:xfrm rot="10800000">
            <a:off x="3960813" y="4732338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24"/>
          <p:cNvCxnSpPr/>
          <p:nvPr/>
        </p:nvCxnSpPr>
        <p:spPr>
          <a:xfrm>
            <a:off x="3960813" y="5113338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24"/>
          <p:cNvCxnSpPr/>
          <p:nvPr/>
        </p:nvCxnSpPr>
        <p:spPr>
          <a:xfrm rot="10800000">
            <a:off x="5789613" y="4732338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24"/>
          <p:cNvCxnSpPr/>
          <p:nvPr/>
        </p:nvCxnSpPr>
        <p:spPr>
          <a:xfrm>
            <a:off x="5789613" y="4732338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24"/>
          <p:cNvCxnSpPr/>
          <p:nvPr/>
        </p:nvCxnSpPr>
        <p:spPr>
          <a:xfrm rot="10800000">
            <a:off x="7618413" y="4732338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24"/>
          <p:cNvCxnSpPr/>
          <p:nvPr/>
        </p:nvCxnSpPr>
        <p:spPr>
          <a:xfrm>
            <a:off x="7618413" y="5113338"/>
            <a:ext cx="685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24"/>
          <p:cNvSpPr txBox="1"/>
          <p:nvPr/>
        </p:nvSpPr>
        <p:spPr>
          <a:xfrm>
            <a:off x="1065213" y="4656138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24"/>
          <p:cNvSpPr txBox="1"/>
          <p:nvPr/>
        </p:nvSpPr>
        <p:spPr>
          <a:xfrm>
            <a:off x="3351213" y="5494338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3" name="Google Shape;593;p24"/>
          <p:cNvCxnSpPr/>
          <p:nvPr/>
        </p:nvCxnSpPr>
        <p:spPr>
          <a:xfrm rot="10800000">
            <a:off x="2132013" y="5722938"/>
            <a:ext cx="1371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24"/>
          <p:cNvCxnSpPr/>
          <p:nvPr/>
        </p:nvCxnSpPr>
        <p:spPr>
          <a:xfrm>
            <a:off x="4189413" y="5722938"/>
            <a:ext cx="16002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24"/>
          <p:cNvCxnSpPr/>
          <p:nvPr/>
        </p:nvCxnSpPr>
        <p:spPr>
          <a:xfrm>
            <a:off x="5789613" y="5113338"/>
            <a:ext cx="0" cy="685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24"/>
          <p:cNvCxnSpPr/>
          <p:nvPr/>
        </p:nvCxnSpPr>
        <p:spPr>
          <a:xfrm>
            <a:off x="2132013" y="5113338"/>
            <a:ext cx="0" cy="685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24"/>
          <p:cNvCxnSpPr/>
          <p:nvPr/>
        </p:nvCxnSpPr>
        <p:spPr>
          <a:xfrm rot="10800000">
            <a:off x="2284413" y="4732338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24"/>
          <p:cNvCxnSpPr/>
          <p:nvPr/>
        </p:nvCxnSpPr>
        <p:spPr>
          <a:xfrm rot="10800000">
            <a:off x="4113213" y="4732338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24"/>
          <p:cNvCxnSpPr/>
          <p:nvPr/>
        </p:nvCxnSpPr>
        <p:spPr>
          <a:xfrm>
            <a:off x="2132013" y="5113338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24"/>
          <p:cNvCxnSpPr/>
          <p:nvPr/>
        </p:nvCxnSpPr>
        <p:spPr>
          <a:xfrm>
            <a:off x="3960813" y="4732338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24"/>
          <p:cNvCxnSpPr/>
          <p:nvPr/>
        </p:nvCxnSpPr>
        <p:spPr>
          <a:xfrm rot="10800000">
            <a:off x="2132013" y="5265738"/>
            <a:ext cx="53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24"/>
          <p:cNvCxnSpPr/>
          <p:nvPr/>
        </p:nvCxnSpPr>
        <p:spPr>
          <a:xfrm>
            <a:off x="3275013" y="5265738"/>
            <a:ext cx="685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p24"/>
          <p:cNvSpPr txBox="1"/>
          <p:nvPr/>
        </p:nvSpPr>
        <p:spPr>
          <a:xfrm>
            <a:off x="2665413" y="5037138"/>
            <a:ext cx="685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PW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4" name="Google Shape;604;p24"/>
          <p:cNvCxnSpPr/>
          <p:nvPr/>
        </p:nvCxnSpPr>
        <p:spPr>
          <a:xfrm>
            <a:off x="3960813" y="5113338"/>
            <a:ext cx="0" cy="304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24"/>
          <p:cNvCxnSpPr/>
          <p:nvPr/>
        </p:nvCxnSpPr>
        <p:spPr>
          <a:xfrm rot="10800000">
            <a:off x="3808413" y="4732338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24"/>
          <p:cNvCxnSpPr/>
          <p:nvPr/>
        </p:nvCxnSpPr>
        <p:spPr>
          <a:xfrm>
            <a:off x="3808413" y="5113338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24"/>
          <p:cNvCxnSpPr/>
          <p:nvPr/>
        </p:nvCxnSpPr>
        <p:spPr>
          <a:xfrm rot="10800000">
            <a:off x="1979613" y="4732338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24"/>
          <p:cNvCxnSpPr/>
          <p:nvPr/>
        </p:nvCxnSpPr>
        <p:spPr>
          <a:xfrm>
            <a:off x="1979613" y="4732338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24"/>
          <p:cNvSpPr txBox="1"/>
          <p:nvPr/>
        </p:nvSpPr>
        <p:spPr>
          <a:xfrm>
            <a:off x="1522413" y="4046538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skl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0" name="Google Shape;610;p24"/>
          <p:cNvSpPr txBox="1"/>
          <p:nvPr/>
        </p:nvSpPr>
        <p:spPr>
          <a:xfrm>
            <a:off x="2132013" y="4046538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skl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1" name="Google Shape;611;p24"/>
          <p:cNvCxnSpPr/>
          <p:nvPr/>
        </p:nvCxnSpPr>
        <p:spPr>
          <a:xfrm>
            <a:off x="1827213" y="4503738"/>
            <a:ext cx="228600" cy="457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24"/>
          <p:cNvCxnSpPr/>
          <p:nvPr/>
        </p:nvCxnSpPr>
        <p:spPr>
          <a:xfrm flipH="1">
            <a:off x="2208213" y="4503738"/>
            <a:ext cx="228600" cy="457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24"/>
          <p:cNvSpPr txBox="1"/>
          <p:nvPr/>
        </p:nvSpPr>
        <p:spPr>
          <a:xfrm>
            <a:off x="3960813" y="4046538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skt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Google Shape;614;p24"/>
          <p:cNvSpPr txBox="1"/>
          <p:nvPr/>
        </p:nvSpPr>
        <p:spPr>
          <a:xfrm>
            <a:off x="3275013" y="4046538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skt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5" name="Google Shape;615;p24"/>
          <p:cNvCxnSpPr/>
          <p:nvPr/>
        </p:nvCxnSpPr>
        <p:spPr>
          <a:xfrm>
            <a:off x="3656013" y="4503738"/>
            <a:ext cx="228600" cy="457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6" name="Google Shape;616;p24"/>
          <p:cNvCxnSpPr/>
          <p:nvPr/>
        </p:nvCxnSpPr>
        <p:spPr>
          <a:xfrm flipH="1">
            <a:off x="4037013" y="4503738"/>
            <a:ext cx="228600" cy="457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" name="Google Shape;622;p25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Latch-Based Design</a:t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2381250" y="3014663"/>
            <a:ext cx="795338" cy="1579562"/>
          </a:xfrm>
          <a:prstGeom prst="rect">
            <a:avLst/>
          </a:prstGeom>
          <a:solidFill>
            <a:srgbClr val="FFFFFF"/>
          </a:solidFill>
          <a:ln cap="flat" cmpd="sng" w="23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5"/>
          <p:cNvSpPr/>
          <p:nvPr/>
        </p:nvSpPr>
        <p:spPr>
          <a:xfrm>
            <a:off x="2438400" y="3449638"/>
            <a:ext cx="677863" cy="709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5"/>
          <p:cNvSpPr/>
          <p:nvPr/>
        </p:nvSpPr>
        <p:spPr>
          <a:xfrm>
            <a:off x="2676525" y="3473450"/>
            <a:ext cx="311150" cy="33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L1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5"/>
          <p:cNvSpPr/>
          <p:nvPr/>
        </p:nvSpPr>
        <p:spPr>
          <a:xfrm>
            <a:off x="2459038" y="3808413"/>
            <a:ext cx="636587" cy="33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Latch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5"/>
          <p:cNvSpPr/>
          <p:nvPr/>
        </p:nvSpPr>
        <p:spPr>
          <a:xfrm>
            <a:off x="3573463" y="3409950"/>
            <a:ext cx="2374900" cy="788988"/>
          </a:xfrm>
          <a:custGeom>
            <a:rect b="b" l="l" r="r" t="t"/>
            <a:pathLst>
              <a:path extrusionOk="0" h="497" w="1496">
                <a:moveTo>
                  <a:pt x="0" y="249"/>
                </a:moveTo>
                <a:lnTo>
                  <a:pt x="4" y="221"/>
                </a:lnTo>
                <a:lnTo>
                  <a:pt x="16" y="196"/>
                </a:lnTo>
                <a:lnTo>
                  <a:pt x="35" y="171"/>
                </a:lnTo>
                <a:lnTo>
                  <a:pt x="63" y="147"/>
                </a:lnTo>
                <a:lnTo>
                  <a:pt x="99" y="124"/>
                </a:lnTo>
                <a:lnTo>
                  <a:pt x="141" y="101"/>
                </a:lnTo>
                <a:lnTo>
                  <a:pt x="192" y="82"/>
                </a:lnTo>
                <a:lnTo>
                  <a:pt x="247" y="63"/>
                </a:lnTo>
                <a:lnTo>
                  <a:pt x="308" y="46"/>
                </a:lnTo>
                <a:lnTo>
                  <a:pt x="374" y="31"/>
                </a:lnTo>
                <a:lnTo>
                  <a:pt x="444" y="21"/>
                </a:lnTo>
                <a:lnTo>
                  <a:pt x="518" y="10"/>
                </a:lnTo>
                <a:lnTo>
                  <a:pt x="592" y="4"/>
                </a:lnTo>
                <a:lnTo>
                  <a:pt x="670" y="0"/>
                </a:lnTo>
                <a:lnTo>
                  <a:pt x="748" y="0"/>
                </a:lnTo>
                <a:lnTo>
                  <a:pt x="826" y="0"/>
                </a:lnTo>
                <a:lnTo>
                  <a:pt x="904" y="4"/>
                </a:lnTo>
                <a:lnTo>
                  <a:pt x="981" y="10"/>
                </a:lnTo>
                <a:lnTo>
                  <a:pt x="1052" y="21"/>
                </a:lnTo>
                <a:lnTo>
                  <a:pt x="1122" y="31"/>
                </a:lnTo>
                <a:lnTo>
                  <a:pt x="1188" y="46"/>
                </a:lnTo>
                <a:lnTo>
                  <a:pt x="1249" y="63"/>
                </a:lnTo>
                <a:lnTo>
                  <a:pt x="1304" y="82"/>
                </a:lnTo>
                <a:lnTo>
                  <a:pt x="1355" y="101"/>
                </a:lnTo>
                <a:lnTo>
                  <a:pt x="1397" y="124"/>
                </a:lnTo>
                <a:lnTo>
                  <a:pt x="1433" y="147"/>
                </a:lnTo>
                <a:lnTo>
                  <a:pt x="1461" y="171"/>
                </a:lnTo>
                <a:lnTo>
                  <a:pt x="1482" y="196"/>
                </a:lnTo>
                <a:lnTo>
                  <a:pt x="1494" y="221"/>
                </a:lnTo>
                <a:lnTo>
                  <a:pt x="1496" y="249"/>
                </a:lnTo>
                <a:lnTo>
                  <a:pt x="1494" y="274"/>
                </a:lnTo>
                <a:lnTo>
                  <a:pt x="1482" y="299"/>
                </a:lnTo>
                <a:lnTo>
                  <a:pt x="1461" y="325"/>
                </a:lnTo>
                <a:lnTo>
                  <a:pt x="1433" y="350"/>
                </a:lnTo>
                <a:lnTo>
                  <a:pt x="1397" y="373"/>
                </a:lnTo>
                <a:lnTo>
                  <a:pt x="1355" y="394"/>
                </a:lnTo>
                <a:lnTo>
                  <a:pt x="1304" y="415"/>
                </a:lnTo>
                <a:lnTo>
                  <a:pt x="1249" y="434"/>
                </a:lnTo>
                <a:lnTo>
                  <a:pt x="1188" y="449"/>
                </a:lnTo>
                <a:lnTo>
                  <a:pt x="1122" y="464"/>
                </a:lnTo>
                <a:lnTo>
                  <a:pt x="1052" y="476"/>
                </a:lnTo>
                <a:lnTo>
                  <a:pt x="981" y="485"/>
                </a:lnTo>
                <a:lnTo>
                  <a:pt x="904" y="491"/>
                </a:lnTo>
                <a:lnTo>
                  <a:pt x="826" y="495"/>
                </a:lnTo>
                <a:lnTo>
                  <a:pt x="748" y="497"/>
                </a:lnTo>
                <a:lnTo>
                  <a:pt x="670" y="495"/>
                </a:lnTo>
                <a:lnTo>
                  <a:pt x="592" y="491"/>
                </a:lnTo>
                <a:lnTo>
                  <a:pt x="518" y="485"/>
                </a:lnTo>
                <a:lnTo>
                  <a:pt x="444" y="476"/>
                </a:lnTo>
                <a:lnTo>
                  <a:pt x="374" y="464"/>
                </a:lnTo>
                <a:lnTo>
                  <a:pt x="308" y="449"/>
                </a:lnTo>
                <a:lnTo>
                  <a:pt x="247" y="434"/>
                </a:lnTo>
                <a:lnTo>
                  <a:pt x="192" y="415"/>
                </a:lnTo>
                <a:lnTo>
                  <a:pt x="141" y="394"/>
                </a:lnTo>
                <a:lnTo>
                  <a:pt x="99" y="373"/>
                </a:lnTo>
                <a:lnTo>
                  <a:pt x="63" y="350"/>
                </a:lnTo>
                <a:lnTo>
                  <a:pt x="35" y="325"/>
                </a:lnTo>
                <a:lnTo>
                  <a:pt x="16" y="299"/>
                </a:lnTo>
                <a:lnTo>
                  <a:pt x="4" y="274"/>
                </a:lnTo>
                <a:lnTo>
                  <a:pt x="0" y="249"/>
                </a:lnTo>
                <a:close/>
              </a:path>
            </a:pathLst>
          </a:custGeom>
          <a:solidFill>
            <a:srgbClr val="FFFFFF"/>
          </a:solidFill>
          <a:ln cap="flat" cmpd="sng" w="238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5"/>
          <p:cNvSpPr/>
          <p:nvPr/>
        </p:nvSpPr>
        <p:spPr>
          <a:xfrm>
            <a:off x="4411663" y="3617913"/>
            <a:ext cx="695325" cy="374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5"/>
          <p:cNvSpPr/>
          <p:nvPr/>
        </p:nvSpPr>
        <p:spPr>
          <a:xfrm>
            <a:off x="4432300" y="3640138"/>
            <a:ext cx="652463" cy="33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5"/>
          <p:cNvSpPr/>
          <p:nvPr/>
        </p:nvSpPr>
        <p:spPr>
          <a:xfrm>
            <a:off x="3573463" y="4989513"/>
            <a:ext cx="2374900" cy="790575"/>
          </a:xfrm>
          <a:custGeom>
            <a:rect b="b" l="l" r="r" t="t"/>
            <a:pathLst>
              <a:path extrusionOk="0" h="498" w="1496">
                <a:moveTo>
                  <a:pt x="0" y="249"/>
                </a:moveTo>
                <a:lnTo>
                  <a:pt x="4" y="224"/>
                </a:lnTo>
                <a:lnTo>
                  <a:pt x="16" y="198"/>
                </a:lnTo>
                <a:lnTo>
                  <a:pt x="35" y="173"/>
                </a:lnTo>
                <a:lnTo>
                  <a:pt x="63" y="148"/>
                </a:lnTo>
                <a:lnTo>
                  <a:pt x="99" y="124"/>
                </a:lnTo>
                <a:lnTo>
                  <a:pt x="141" y="103"/>
                </a:lnTo>
                <a:lnTo>
                  <a:pt x="192" y="82"/>
                </a:lnTo>
                <a:lnTo>
                  <a:pt x="247" y="63"/>
                </a:lnTo>
                <a:lnTo>
                  <a:pt x="308" y="49"/>
                </a:lnTo>
                <a:lnTo>
                  <a:pt x="374" y="34"/>
                </a:lnTo>
                <a:lnTo>
                  <a:pt x="444" y="21"/>
                </a:lnTo>
                <a:lnTo>
                  <a:pt x="518" y="13"/>
                </a:lnTo>
                <a:lnTo>
                  <a:pt x="592" y="6"/>
                </a:lnTo>
                <a:lnTo>
                  <a:pt x="670" y="2"/>
                </a:lnTo>
                <a:lnTo>
                  <a:pt x="748" y="0"/>
                </a:lnTo>
                <a:lnTo>
                  <a:pt x="826" y="2"/>
                </a:lnTo>
                <a:lnTo>
                  <a:pt x="904" y="6"/>
                </a:lnTo>
                <a:lnTo>
                  <a:pt x="981" y="13"/>
                </a:lnTo>
                <a:lnTo>
                  <a:pt x="1052" y="21"/>
                </a:lnTo>
                <a:lnTo>
                  <a:pt x="1122" y="34"/>
                </a:lnTo>
                <a:lnTo>
                  <a:pt x="1188" y="49"/>
                </a:lnTo>
                <a:lnTo>
                  <a:pt x="1249" y="63"/>
                </a:lnTo>
                <a:lnTo>
                  <a:pt x="1304" y="82"/>
                </a:lnTo>
                <a:lnTo>
                  <a:pt x="1355" y="103"/>
                </a:lnTo>
                <a:lnTo>
                  <a:pt x="1397" y="124"/>
                </a:lnTo>
                <a:lnTo>
                  <a:pt x="1433" y="148"/>
                </a:lnTo>
                <a:lnTo>
                  <a:pt x="1461" y="173"/>
                </a:lnTo>
                <a:lnTo>
                  <a:pt x="1482" y="198"/>
                </a:lnTo>
                <a:lnTo>
                  <a:pt x="1494" y="224"/>
                </a:lnTo>
                <a:lnTo>
                  <a:pt x="1496" y="249"/>
                </a:lnTo>
                <a:lnTo>
                  <a:pt x="1494" y="276"/>
                </a:lnTo>
                <a:lnTo>
                  <a:pt x="1482" y="302"/>
                </a:lnTo>
                <a:lnTo>
                  <a:pt x="1461" y="327"/>
                </a:lnTo>
                <a:lnTo>
                  <a:pt x="1433" y="350"/>
                </a:lnTo>
                <a:lnTo>
                  <a:pt x="1397" y="373"/>
                </a:lnTo>
                <a:lnTo>
                  <a:pt x="1355" y="396"/>
                </a:lnTo>
                <a:lnTo>
                  <a:pt x="1304" y="415"/>
                </a:lnTo>
                <a:lnTo>
                  <a:pt x="1249" y="434"/>
                </a:lnTo>
                <a:lnTo>
                  <a:pt x="1188" y="451"/>
                </a:lnTo>
                <a:lnTo>
                  <a:pt x="1122" y="464"/>
                </a:lnTo>
                <a:lnTo>
                  <a:pt x="1052" y="477"/>
                </a:lnTo>
                <a:lnTo>
                  <a:pt x="981" y="487"/>
                </a:lnTo>
                <a:lnTo>
                  <a:pt x="904" y="493"/>
                </a:lnTo>
                <a:lnTo>
                  <a:pt x="826" y="498"/>
                </a:lnTo>
                <a:lnTo>
                  <a:pt x="748" y="498"/>
                </a:lnTo>
                <a:lnTo>
                  <a:pt x="670" y="498"/>
                </a:lnTo>
                <a:lnTo>
                  <a:pt x="592" y="493"/>
                </a:lnTo>
                <a:lnTo>
                  <a:pt x="518" y="487"/>
                </a:lnTo>
                <a:lnTo>
                  <a:pt x="444" y="477"/>
                </a:lnTo>
                <a:lnTo>
                  <a:pt x="374" y="464"/>
                </a:lnTo>
                <a:lnTo>
                  <a:pt x="308" y="451"/>
                </a:lnTo>
                <a:lnTo>
                  <a:pt x="247" y="434"/>
                </a:lnTo>
                <a:lnTo>
                  <a:pt x="192" y="415"/>
                </a:lnTo>
                <a:lnTo>
                  <a:pt x="141" y="396"/>
                </a:lnTo>
                <a:lnTo>
                  <a:pt x="99" y="373"/>
                </a:lnTo>
                <a:lnTo>
                  <a:pt x="63" y="350"/>
                </a:lnTo>
                <a:lnTo>
                  <a:pt x="35" y="327"/>
                </a:lnTo>
                <a:lnTo>
                  <a:pt x="16" y="302"/>
                </a:lnTo>
                <a:lnTo>
                  <a:pt x="4" y="276"/>
                </a:lnTo>
                <a:lnTo>
                  <a:pt x="0" y="249"/>
                </a:lnTo>
                <a:close/>
              </a:path>
            </a:pathLst>
          </a:custGeom>
          <a:solidFill>
            <a:srgbClr val="FFFFFF"/>
          </a:solidFill>
          <a:ln cap="flat" cmpd="sng" w="238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5"/>
          <p:cNvSpPr/>
          <p:nvPr/>
        </p:nvSpPr>
        <p:spPr>
          <a:xfrm>
            <a:off x="4411663" y="5197475"/>
            <a:ext cx="695325" cy="374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5"/>
          <p:cNvSpPr/>
          <p:nvPr/>
        </p:nvSpPr>
        <p:spPr>
          <a:xfrm>
            <a:off x="4432300" y="5221288"/>
            <a:ext cx="652463" cy="33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5"/>
          <p:cNvSpPr/>
          <p:nvPr/>
        </p:nvSpPr>
        <p:spPr>
          <a:xfrm>
            <a:off x="6348413" y="3014663"/>
            <a:ext cx="792162" cy="1579562"/>
          </a:xfrm>
          <a:prstGeom prst="rect">
            <a:avLst/>
          </a:prstGeom>
          <a:solidFill>
            <a:srgbClr val="FFFFFF"/>
          </a:solidFill>
          <a:ln cap="flat" cmpd="sng" w="23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5"/>
          <p:cNvSpPr/>
          <p:nvPr/>
        </p:nvSpPr>
        <p:spPr>
          <a:xfrm>
            <a:off x="6405563" y="3449638"/>
            <a:ext cx="677862" cy="709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5"/>
          <p:cNvSpPr/>
          <p:nvPr/>
        </p:nvSpPr>
        <p:spPr>
          <a:xfrm>
            <a:off x="6667500" y="3473450"/>
            <a:ext cx="311150" cy="33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L2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5"/>
          <p:cNvSpPr/>
          <p:nvPr/>
        </p:nvSpPr>
        <p:spPr>
          <a:xfrm>
            <a:off x="6426200" y="3808413"/>
            <a:ext cx="636588" cy="33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Latch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25"/>
          <p:cNvCxnSpPr/>
          <p:nvPr/>
        </p:nvCxnSpPr>
        <p:spPr>
          <a:xfrm>
            <a:off x="3176588" y="3805238"/>
            <a:ext cx="295275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25"/>
          <p:cNvSpPr/>
          <p:nvPr/>
        </p:nvSpPr>
        <p:spPr>
          <a:xfrm>
            <a:off x="3459163" y="3748088"/>
            <a:ext cx="114300" cy="112712"/>
          </a:xfrm>
          <a:custGeom>
            <a:rect b="b" l="l" r="r" t="t"/>
            <a:pathLst>
              <a:path extrusionOk="0" h="71" w="72">
                <a:moveTo>
                  <a:pt x="0" y="0"/>
                </a:moveTo>
                <a:lnTo>
                  <a:pt x="72" y="36"/>
                </a:lnTo>
                <a:lnTo>
                  <a:pt x="0" y="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25"/>
          <p:cNvCxnSpPr/>
          <p:nvPr/>
        </p:nvCxnSpPr>
        <p:spPr>
          <a:xfrm>
            <a:off x="5948363" y="3805238"/>
            <a:ext cx="300037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25"/>
          <p:cNvSpPr/>
          <p:nvPr/>
        </p:nvSpPr>
        <p:spPr>
          <a:xfrm>
            <a:off x="6234113" y="3748088"/>
            <a:ext cx="114300" cy="112712"/>
          </a:xfrm>
          <a:custGeom>
            <a:rect b="b" l="l" r="r" t="t"/>
            <a:pathLst>
              <a:path extrusionOk="0" h="71" w="72">
                <a:moveTo>
                  <a:pt x="0" y="0"/>
                </a:moveTo>
                <a:lnTo>
                  <a:pt x="72" y="36"/>
                </a:lnTo>
                <a:lnTo>
                  <a:pt x="0" y="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1" name="Google Shape;641;p25"/>
          <p:cNvCxnSpPr/>
          <p:nvPr/>
        </p:nvCxnSpPr>
        <p:spPr>
          <a:xfrm>
            <a:off x="2182813" y="2616200"/>
            <a:ext cx="4957762" cy="158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25"/>
          <p:cNvCxnSpPr/>
          <p:nvPr/>
        </p:nvCxnSpPr>
        <p:spPr>
          <a:xfrm>
            <a:off x="2857500" y="2616200"/>
            <a:ext cx="1588" cy="3984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25"/>
          <p:cNvCxnSpPr/>
          <p:nvPr/>
        </p:nvCxnSpPr>
        <p:spPr>
          <a:xfrm>
            <a:off x="6745288" y="2616200"/>
            <a:ext cx="1587" cy="3984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25"/>
          <p:cNvSpPr/>
          <p:nvPr/>
        </p:nvSpPr>
        <p:spPr>
          <a:xfrm>
            <a:off x="2830513" y="2589213"/>
            <a:ext cx="57150" cy="57150"/>
          </a:xfrm>
          <a:custGeom>
            <a:rect b="b" l="l" r="r" t="t"/>
            <a:pathLst>
              <a:path extrusionOk="0" h="36" w="36">
                <a:moveTo>
                  <a:pt x="19" y="0"/>
                </a:moveTo>
                <a:lnTo>
                  <a:pt x="26" y="2"/>
                </a:lnTo>
                <a:lnTo>
                  <a:pt x="32" y="4"/>
                </a:lnTo>
                <a:lnTo>
                  <a:pt x="34" y="11"/>
                </a:lnTo>
                <a:lnTo>
                  <a:pt x="36" y="19"/>
                </a:lnTo>
                <a:lnTo>
                  <a:pt x="34" y="26"/>
                </a:lnTo>
                <a:lnTo>
                  <a:pt x="32" y="32"/>
                </a:lnTo>
                <a:lnTo>
                  <a:pt x="26" y="34"/>
                </a:lnTo>
                <a:lnTo>
                  <a:pt x="19" y="36"/>
                </a:lnTo>
                <a:lnTo>
                  <a:pt x="11" y="34"/>
                </a:lnTo>
                <a:lnTo>
                  <a:pt x="5" y="32"/>
                </a:lnTo>
                <a:lnTo>
                  <a:pt x="2" y="26"/>
                </a:lnTo>
                <a:lnTo>
                  <a:pt x="0" y="19"/>
                </a:lnTo>
                <a:lnTo>
                  <a:pt x="2" y="11"/>
                </a:lnTo>
                <a:lnTo>
                  <a:pt x="5" y="4"/>
                </a:lnTo>
                <a:lnTo>
                  <a:pt x="11" y="2"/>
                </a:lnTo>
                <a:lnTo>
                  <a:pt x="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5"/>
          <p:cNvSpPr/>
          <p:nvPr/>
        </p:nvSpPr>
        <p:spPr>
          <a:xfrm>
            <a:off x="2860675" y="2582863"/>
            <a:ext cx="33338" cy="36512"/>
          </a:xfrm>
          <a:custGeom>
            <a:rect b="b" l="l" r="r" t="t"/>
            <a:pathLst>
              <a:path extrusionOk="0" h="23" w="21">
                <a:moveTo>
                  <a:pt x="21" y="23"/>
                </a:moveTo>
                <a:lnTo>
                  <a:pt x="21" y="23"/>
                </a:lnTo>
                <a:lnTo>
                  <a:pt x="21" y="13"/>
                </a:lnTo>
                <a:lnTo>
                  <a:pt x="15" y="6"/>
                </a:lnTo>
                <a:lnTo>
                  <a:pt x="9" y="0"/>
                </a:lnTo>
                <a:lnTo>
                  <a:pt x="0" y="0"/>
                </a:lnTo>
                <a:lnTo>
                  <a:pt x="0" y="8"/>
                </a:lnTo>
                <a:lnTo>
                  <a:pt x="7" y="11"/>
                </a:lnTo>
                <a:lnTo>
                  <a:pt x="9" y="13"/>
                </a:lnTo>
                <a:lnTo>
                  <a:pt x="11" y="15"/>
                </a:lnTo>
                <a:lnTo>
                  <a:pt x="13" y="23"/>
                </a:lnTo>
                <a:lnTo>
                  <a:pt x="13" y="23"/>
                </a:lnTo>
                <a:lnTo>
                  <a:pt x="21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5"/>
          <p:cNvSpPr/>
          <p:nvPr/>
        </p:nvSpPr>
        <p:spPr>
          <a:xfrm>
            <a:off x="2860675" y="2619375"/>
            <a:ext cx="33338" cy="33338"/>
          </a:xfrm>
          <a:custGeom>
            <a:rect b="b" l="l" r="r" t="t"/>
            <a:pathLst>
              <a:path extrusionOk="0" h="21" w="21">
                <a:moveTo>
                  <a:pt x="0" y="21"/>
                </a:moveTo>
                <a:lnTo>
                  <a:pt x="0" y="21"/>
                </a:lnTo>
                <a:lnTo>
                  <a:pt x="9" y="21"/>
                </a:lnTo>
                <a:lnTo>
                  <a:pt x="15" y="15"/>
                </a:lnTo>
                <a:lnTo>
                  <a:pt x="21" y="9"/>
                </a:lnTo>
                <a:lnTo>
                  <a:pt x="21" y="0"/>
                </a:lnTo>
                <a:lnTo>
                  <a:pt x="13" y="0"/>
                </a:lnTo>
                <a:lnTo>
                  <a:pt x="11" y="7"/>
                </a:lnTo>
                <a:lnTo>
                  <a:pt x="9" y="9"/>
                </a:lnTo>
                <a:lnTo>
                  <a:pt x="7" y="11"/>
                </a:lnTo>
                <a:lnTo>
                  <a:pt x="0" y="13"/>
                </a:lnTo>
                <a:lnTo>
                  <a:pt x="0" y="13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5"/>
          <p:cNvSpPr/>
          <p:nvPr/>
        </p:nvSpPr>
        <p:spPr>
          <a:xfrm>
            <a:off x="2824163" y="2619375"/>
            <a:ext cx="36512" cy="33338"/>
          </a:xfrm>
          <a:custGeom>
            <a:rect b="b" l="l" r="r" t="t"/>
            <a:pathLst>
              <a:path extrusionOk="0" h="21" w="23"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6" y="15"/>
                </a:lnTo>
                <a:lnTo>
                  <a:pt x="13" y="21"/>
                </a:lnTo>
                <a:lnTo>
                  <a:pt x="23" y="21"/>
                </a:lnTo>
                <a:lnTo>
                  <a:pt x="23" y="13"/>
                </a:lnTo>
                <a:lnTo>
                  <a:pt x="15" y="11"/>
                </a:lnTo>
                <a:lnTo>
                  <a:pt x="13" y="9"/>
                </a:lnTo>
                <a:lnTo>
                  <a:pt x="11" y="7"/>
                </a:lnTo>
                <a:lnTo>
                  <a:pt x="9" y="0"/>
                </a:lnTo>
                <a:lnTo>
                  <a:pt x="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5"/>
          <p:cNvSpPr/>
          <p:nvPr/>
        </p:nvSpPr>
        <p:spPr>
          <a:xfrm>
            <a:off x="2824163" y="2582863"/>
            <a:ext cx="36512" cy="36512"/>
          </a:xfrm>
          <a:custGeom>
            <a:rect b="b" l="l" r="r" t="t"/>
            <a:pathLst>
              <a:path extrusionOk="0" h="23" w="23">
                <a:moveTo>
                  <a:pt x="23" y="0"/>
                </a:moveTo>
                <a:lnTo>
                  <a:pt x="23" y="0"/>
                </a:lnTo>
                <a:lnTo>
                  <a:pt x="13" y="0"/>
                </a:lnTo>
                <a:lnTo>
                  <a:pt x="6" y="6"/>
                </a:lnTo>
                <a:lnTo>
                  <a:pt x="0" y="13"/>
                </a:lnTo>
                <a:lnTo>
                  <a:pt x="0" y="23"/>
                </a:lnTo>
                <a:lnTo>
                  <a:pt x="9" y="23"/>
                </a:lnTo>
                <a:lnTo>
                  <a:pt x="11" y="15"/>
                </a:lnTo>
                <a:lnTo>
                  <a:pt x="13" y="13"/>
                </a:lnTo>
                <a:lnTo>
                  <a:pt x="15" y="11"/>
                </a:lnTo>
                <a:lnTo>
                  <a:pt x="23" y="8"/>
                </a:lnTo>
                <a:lnTo>
                  <a:pt x="23" y="8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5"/>
          <p:cNvSpPr/>
          <p:nvPr/>
        </p:nvSpPr>
        <p:spPr>
          <a:xfrm>
            <a:off x="6715125" y="2589213"/>
            <a:ext cx="55563" cy="57150"/>
          </a:xfrm>
          <a:custGeom>
            <a:rect b="b" l="l" r="r" t="t"/>
            <a:pathLst>
              <a:path extrusionOk="0" h="36" w="35">
                <a:moveTo>
                  <a:pt x="19" y="0"/>
                </a:moveTo>
                <a:lnTo>
                  <a:pt x="25" y="2"/>
                </a:lnTo>
                <a:lnTo>
                  <a:pt x="31" y="4"/>
                </a:lnTo>
                <a:lnTo>
                  <a:pt x="33" y="11"/>
                </a:lnTo>
                <a:lnTo>
                  <a:pt x="35" y="19"/>
                </a:lnTo>
                <a:lnTo>
                  <a:pt x="33" y="26"/>
                </a:lnTo>
                <a:lnTo>
                  <a:pt x="31" y="32"/>
                </a:lnTo>
                <a:lnTo>
                  <a:pt x="25" y="34"/>
                </a:lnTo>
                <a:lnTo>
                  <a:pt x="19" y="36"/>
                </a:lnTo>
                <a:lnTo>
                  <a:pt x="10" y="34"/>
                </a:lnTo>
                <a:lnTo>
                  <a:pt x="4" y="32"/>
                </a:lnTo>
                <a:lnTo>
                  <a:pt x="2" y="26"/>
                </a:lnTo>
                <a:lnTo>
                  <a:pt x="0" y="19"/>
                </a:lnTo>
                <a:lnTo>
                  <a:pt x="2" y="11"/>
                </a:lnTo>
                <a:lnTo>
                  <a:pt x="4" y="4"/>
                </a:lnTo>
                <a:lnTo>
                  <a:pt x="10" y="2"/>
                </a:lnTo>
                <a:lnTo>
                  <a:pt x="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5"/>
          <p:cNvSpPr/>
          <p:nvPr/>
        </p:nvSpPr>
        <p:spPr>
          <a:xfrm>
            <a:off x="6745288" y="2582863"/>
            <a:ext cx="33337" cy="36512"/>
          </a:xfrm>
          <a:custGeom>
            <a:rect b="b" l="l" r="r" t="t"/>
            <a:pathLst>
              <a:path extrusionOk="0" h="23" w="21">
                <a:moveTo>
                  <a:pt x="21" y="23"/>
                </a:moveTo>
                <a:lnTo>
                  <a:pt x="21" y="23"/>
                </a:lnTo>
                <a:lnTo>
                  <a:pt x="21" y="13"/>
                </a:lnTo>
                <a:lnTo>
                  <a:pt x="14" y="6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6" y="11"/>
                </a:lnTo>
                <a:lnTo>
                  <a:pt x="8" y="13"/>
                </a:lnTo>
                <a:lnTo>
                  <a:pt x="10" y="15"/>
                </a:lnTo>
                <a:lnTo>
                  <a:pt x="12" y="23"/>
                </a:lnTo>
                <a:lnTo>
                  <a:pt x="12" y="23"/>
                </a:lnTo>
                <a:lnTo>
                  <a:pt x="21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5"/>
          <p:cNvSpPr/>
          <p:nvPr/>
        </p:nvSpPr>
        <p:spPr>
          <a:xfrm>
            <a:off x="6745288" y="2619375"/>
            <a:ext cx="33337" cy="33338"/>
          </a:xfrm>
          <a:custGeom>
            <a:rect b="b" l="l" r="r" t="t"/>
            <a:pathLst>
              <a:path extrusionOk="0" h="21" w="21">
                <a:moveTo>
                  <a:pt x="0" y="21"/>
                </a:moveTo>
                <a:lnTo>
                  <a:pt x="0" y="21"/>
                </a:lnTo>
                <a:lnTo>
                  <a:pt x="8" y="21"/>
                </a:lnTo>
                <a:lnTo>
                  <a:pt x="14" y="15"/>
                </a:lnTo>
                <a:lnTo>
                  <a:pt x="21" y="9"/>
                </a:lnTo>
                <a:lnTo>
                  <a:pt x="21" y="0"/>
                </a:lnTo>
                <a:lnTo>
                  <a:pt x="12" y="0"/>
                </a:lnTo>
                <a:lnTo>
                  <a:pt x="10" y="7"/>
                </a:lnTo>
                <a:lnTo>
                  <a:pt x="8" y="9"/>
                </a:lnTo>
                <a:lnTo>
                  <a:pt x="6" y="11"/>
                </a:lnTo>
                <a:lnTo>
                  <a:pt x="0" y="13"/>
                </a:lnTo>
                <a:lnTo>
                  <a:pt x="0" y="13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5"/>
          <p:cNvSpPr/>
          <p:nvPr/>
        </p:nvSpPr>
        <p:spPr>
          <a:xfrm>
            <a:off x="6707188" y="2619375"/>
            <a:ext cx="38100" cy="33338"/>
          </a:xfrm>
          <a:custGeom>
            <a:rect b="b" l="l" r="r" t="t"/>
            <a:pathLst>
              <a:path extrusionOk="0" h="21" w="24"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7" y="15"/>
                </a:lnTo>
                <a:lnTo>
                  <a:pt x="13" y="21"/>
                </a:lnTo>
                <a:lnTo>
                  <a:pt x="24" y="21"/>
                </a:lnTo>
                <a:lnTo>
                  <a:pt x="24" y="13"/>
                </a:lnTo>
                <a:lnTo>
                  <a:pt x="15" y="11"/>
                </a:lnTo>
                <a:lnTo>
                  <a:pt x="13" y="9"/>
                </a:lnTo>
                <a:lnTo>
                  <a:pt x="11" y="7"/>
                </a:lnTo>
                <a:lnTo>
                  <a:pt x="9" y="0"/>
                </a:lnTo>
                <a:lnTo>
                  <a:pt x="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5"/>
          <p:cNvSpPr/>
          <p:nvPr/>
        </p:nvSpPr>
        <p:spPr>
          <a:xfrm>
            <a:off x="6707188" y="2582863"/>
            <a:ext cx="38100" cy="36512"/>
          </a:xfrm>
          <a:custGeom>
            <a:rect b="b" l="l" r="r" t="t"/>
            <a:pathLst>
              <a:path extrusionOk="0" h="23" w="24">
                <a:moveTo>
                  <a:pt x="24" y="0"/>
                </a:moveTo>
                <a:lnTo>
                  <a:pt x="24" y="0"/>
                </a:lnTo>
                <a:lnTo>
                  <a:pt x="13" y="0"/>
                </a:lnTo>
                <a:lnTo>
                  <a:pt x="7" y="6"/>
                </a:lnTo>
                <a:lnTo>
                  <a:pt x="0" y="13"/>
                </a:lnTo>
                <a:lnTo>
                  <a:pt x="0" y="23"/>
                </a:lnTo>
                <a:lnTo>
                  <a:pt x="9" y="23"/>
                </a:lnTo>
                <a:lnTo>
                  <a:pt x="11" y="15"/>
                </a:lnTo>
                <a:lnTo>
                  <a:pt x="13" y="13"/>
                </a:lnTo>
                <a:lnTo>
                  <a:pt x="15" y="11"/>
                </a:lnTo>
                <a:lnTo>
                  <a:pt x="24" y="8"/>
                </a:lnTo>
                <a:lnTo>
                  <a:pt x="24" y="8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5"/>
          <p:cNvSpPr/>
          <p:nvPr/>
        </p:nvSpPr>
        <p:spPr>
          <a:xfrm>
            <a:off x="1984375" y="3805238"/>
            <a:ext cx="1589088" cy="1579562"/>
          </a:xfrm>
          <a:custGeom>
            <a:rect b="b" l="l" r="r" t="t"/>
            <a:pathLst>
              <a:path extrusionOk="0" h="995" w="1001">
                <a:moveTo>
                  <a:pt x="1001" y="995"/>
                </a:moveTo>
                <a:lnTo>
                  <a:pt x="0" y="995"/>
                </a:lnTo>
                <a:lnTo>
                  <a:pt x="0" y="0"/>
                </a:lnTo>
                <a:lnTo>
                  <a:pt x="18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5"/>
          <p:cNvSpPr/>
          <p:nvPr/>
        </p:nvSpPr>
        <p:spPr>
          <a:xfrm>
            <a:off x="2266950" y="3748088"/>
            <a:ext cx="114300" cy="112712"/>
          </a:xfrm>
          <a:custGeom>
            <a:rect b="b" l="l" r="r" t="t"/>
            <a:pathLst>
              <a:path extrusionOk="0" h="71" w="72">
                <a:moveTo>
                  <a:pt x="0" y="0"/>
                </a:moveTo>
                <a:lnTo>
                  <a:pt x="72" y="36"/>
                </a:lnTo>
                <a:lnTo>
                  <a:pt x="0" y="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5"/>
          <p:cNvSpPr/>
          <p:nvPr/>
        </p:nvSpPr>
        <p:spPr>
          <a:xfrm>
            <a:off x="6049963" y="3805238"/>
            <a:ext cx="1487487" cy="1579562"/>
          </a:xfrm>
          <a:custGeom>
            <a:rect b="b" l="l" r="r" t="t"/>
            <a:pathLst>
              <a:path extrusionOk="0" h="995" w="937">
                <a:moveTo>
                  <a:pt x="687" y="0"/>
                </a:moveTo>
                <a:lnTo>
                  <a:pt x="937" y="0"/>
                </a:lnTo>
                <a:lnTo>
                  <a:pt x="937" y="995"/>
                </a:lnTo>
                <a:lnTo>
                  <a:pt x="0" y="995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5"/>
          <p:cNvSpPr/>
          <p:nvPr/>
        </p:nvSpPr>
        <p:spPr>
          <a:xfrm>
            <a:off x="5948363" y="5327650"/>
            <a:ext cx="114300" cy="114300"/>
          </a:xfrm>
          <a:custGeom>
            <a:rect b="b" l="l" r="r" t="t"/>
            <a:pathLst>
              <a:path extrusionOk="0" h="72" w="72">
                <a:moveTo>
                  <a:pt x="72" y="72"/>
                </a:moveTo>
                <a:lnTo>
                  <a:pt x="0" y="36"/>
                </a:lnTo>
                <a:lnTo>
                  <a:pt x="72" y="0"/>
                </a:lnTo>
                <a:lnTo>
                  <a:pt x="72" y="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5"/>
          <p:cNvSpPr/>
          <p:nvPr/>
        </p:nvSpPr>
        <p:spPr>
          <a:xfrm>
            <a:off x="2489200" y="2232025"/>
            <a:ext cx="184150" cy="374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5"/>
          <p:cNvSpPr/>
          <p:nvPr/>
        </p:nvSpPr>
        <p:spPr>
          <a:xfrm>
            <a:off x="3998913" y="2105025"/>
            <a:ext cx="146050" cy="33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5"/>
          <p:cNvSpPr/>
          <p:nvPr/>
        </p:nvSpPr>
        <p:spPr>
          <a:xfrm>
            <a:off x="6665913" y="2867025"/>
            <a:ext cx="152400" cy="1524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5"/>
          <p:cNvSpPr/>
          <p:nvPr/>
        </p:nvSpPr>
        <p:spPr>
          <a:xfrm>
            <a:off x="493713" y="1495425"/>
            <a:ext cx="34290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L1 latch is transparent</a:t>
            </a:r>
            <a:b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5294313" y="1495425"/>
            <a:ext cx="304958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i="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L2 latch is transparent </a:t>
            </a:r>
            <a:br>
              <a:rPr i="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i="0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i="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8" name="Google Shape;668;p26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Slack-borrowing</a:t>
            </a:r>
            <a:endParaRPr/>
          </a:p>
        </p:txBody>
      </p:sp>
      <p:pic>
        <p:nvPicPr>
          <p:cNvPr id="669" name="Google Shape;6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513" y="1597025"/>
            <a:ext cx="7772400" cy="4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" name="Google Shape;675;p27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Latch-Based Timing</a:t>
            </a:r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742950" y="2476500"/>
            <a:ext cx="527050" cy="1046163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7"/>
          <p:cNvSpPr/>
          <p:nvPr/>
        </p:nvSpPr>
        <p:spPr>
          <a:xfrm>
            <a:off x="781050" y="2763838"/>
            <a:ext cx="449263" cy="4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7"/>
          <p:cNvSpPr/>
          <p:nvPr/>
        </p:nvSpPr>
        <p:spPr>
          <a:xfrm>
            <a:off x="939800" y="2779713"/>
            <a:ext cx="21113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L1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7"/>
          <p:cNvSpPr/>
          <p:nvPr/>
        </p:nvSpPr>
        <p:spPr>
          <a:xfrm>
            <a:off x="795338" y="3001963"/>
            <a:ext cx="431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Latch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7"/>
          <p:cNvSpPr/>
          <p:nvPr/>
        </p:nvSpPr>
        <p:spPr>
          <a:xfrm>
            <a:off x="1531938" y="2738438"/>
            <a:ext cx="1574800" cy="522287"/>
          </a:xfrm>
          <a:custGeom>
            <a:rect b="b" l="l" r="r" t="t"/>
            <a:pathLst>
              <a:path extrusionOk="0" h="329" w="992">
                <a:moveTo>
                  <a:pt x="0" y="164"/>
                </a:moveTo>
                <a:lnTo>
                  <a:pt x="3" y="146"/>
                </a:lnTo>
                <a:lnTo>
                  <a:pt x="12" y="129"/>
                </a:lnTo>
                <a:lnTo>
                  <a:pt x="24" y="113"/>
                </a:lnTo>
                <a:lnTo>
                  <a:pt x="42" y="97"/>
                </a:lnTo>
                <a:lnTo>
                  <a:pt x="66" y="82"/>
                </a:lnTo>
                <a:lnTo>
                  <a:pt x="94" y="67"/>
                </a:lnTo>
                <a:lnTo>
                  <a:pt x="128" y="54"/>
                </a:lnTo>
                <a:lnTo>
                  <a:pt x="164" y="41"/>
                </a:lnTo>
                <a:lnTo>
                  <a:pt x="205" y="30"/>
                </a:lnTo>
                <a:lnTo>
                  <a:pt x="248" y="20"/>
                </a:lnTo>
                <a:lnTo>
                  <a:pt x="294" y="13"/>
                </a:lnTo>
                <a:lnTo>
                  <a:pt x="343" y="7"/>
                </a:lnTo>
                <a:lnTo>
                  <a:pt x="392" y="2"/>
                </a:lnTo>
                <a:lnTo>
                  <a:pt x="444" y="0"/>
                </a:lnTo>
                <a:lnTo>
                  <a:pt x="496" y="0"/>
                </a:lnTo>
                <a:lnTo>
                  <a:pt x="548" y="0"/>
                </a:lnTo>
                <a:lnTo>
                  <a:pt x="600" y="2"/>
                </a:lnTo>
                <a:lnTo>
                  <a:pt x="650" y="7"/>
                </a:lnTo>
                <a:lnTo>
                  <a:pt x="698" y="13"/>
                </a:lnTo>
                <a:lnTo>
                  <a:pt x="744" y="20"/>
                </a:lnTo>
                <a:lnTo>
                  <a:pt x="787" y="30"/>
                </a:lnTo>
                <a:lnTo>
                  <a:pt x="828" y="41"/>
                </a:lnTo>
                <a:lnTo>
                  <a:pt x="864" y="54"/>
                </a:lnTo>
                <a:lnTo>
                  <a:pt x="898" y="67"/>
                </a:lnTo>
                <a:lnTo>
                  <a:pt x="926" y="82"/>
                </a:lnTo>
                <a:lnTo>
                  <a:pt x="950" y="97"/>
                </a:lnTo>
                <a:lnTo>
                  <a:pt x="968" y="113"/>
                </a:lnTo>
                <a:lnTo>
                  <a:pt x="982" y="129"/>
                </a:lnTo>
                <a:lnTo>
                  <a:pt x="990" y="146"/>
                </a:lnTo>
                <a:lnTo>
                  <a:pt x="992" y="164"/>
                </a:lnTo>
                <a:lnTo>
                  <a:pt x="990" y="181"/>
                </a:lnTo>
                <a:lnTo>
                  <a:pt x="982" y="198"/>
                </a:lnTo>
                <a:lnTo>
                  <a:pt x="968" y="215"/>
                </a:lnTo>
                <a:lnTo>
                  <a:pt x="950" y="231"/>
                </a:lnTo>
                <a:lnTo>
                  <a:pt x="926" y="247"/>
                </a:lnTo>
                <a:lnTo>
                  <a:pt x="898" y="261"/>
                </a:lnTo>
                <a:lnTo>
                  <a:pt x="864" y="275"/>
                </a:lnTo>
                <a:lnTo>
                  <a:pt x="828" y="287"/>
                </a:lnTo>
                <a:lnTo>
                  <a:pt x="787" y="297"/>
                </a:lnTo>
                <a:lnTo>
                  <a:pt x="744" y="307"/>
                </a:lnTo>
                <a:lnTo>
                  <a:pt x="698" y="315"/>
                </a:lnTo>
                <a:lnTo>
                  <a:pt x="650" y="321"/>
                </a:lnTo>
                <a:lnTo>
                  <a:pt x="600" y="325"/>
                </a:lnTo>
                <a:lnTo>
                  <a:pt x="548" y="328"/>
                </a:lnTo>
                <a:lnTo>
                  <a:pt x="496" y="329"/>
                </a:lnTo>
                <a:lnTo>
                  <a:pt x="444" y="328"/>
                </a:lnTo>
                <a:lnTo>
                  <a:pt x="392" y="325"/>
                </a:lnTo>
                <a:lnTo>
                  <a:pt x="343" y="321"/>
                </a:lnTo>
                <a:lnTo>
                  <a:pt x="294" y="315"/>
                </a:lnTo>
                <a:lnTo>
                  <a:pt x="248" y="307"/>
                </a:lnTo>
                <a:lnTo>
                  <a:pt x="205" y="297"/>
                </a:lnTo>
                <a:lnTo>
                  <a:pt x="164" y="287"/>
                </a:lnTo>
                <a:lnTo>
                  <a:pt x="128" y="275"/>
                </a:lnTo>
                <a:lnTo>
                  <a:pt x="94" y="261"/>
                </a:lnTo>
                <a:lnTo>
                  <a:pt x="66" y="247"/>
                </a:lnTo>
                <a:lnTo>
                  <a:pt x="42" y="231"/>
                </a:lnTo>
                <a:lnTo>
                  <a:pt x="24" y="215"/>
                </a:lnTo>
                <a:lnTo>
                  <a:pt x="12" y="198"/>
                </a:lnTo>
                <a:lnTo>
                  <a:pt x="3" y="181"/>
                </a:lnTo>
                <a:lnTo>
                  <a:pt x="0" y="164"/>
                </a:lnTo>
                <a:close/>
              </a:path>
            </a:pathLst>
          </a:custGeom>
          <a:solidFill>
            <a:srgbClr val="FFFFFF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27"/>
          <p:cNvSpPr/>
          <p:nvPr/>
        </p:nvSpPr>
        <p:spPr>
          <a:xfrm>
            <a:off x="2087563" y="2874963"/>
            <a:ext cx="460375" cy="2492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7"/>
          <p:cNvSpPr/>
          <p:nvPr/>
        </p:nvSpPr>
        <p:spPr>
          <a:xfrm>
            <a:off x="2101850" y="2890838"/>
            <a:ext cx="44291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7"/>
          <p:cNvSpPr/>
          <p:nvPr/>
        </p:nvSpPr>
        <p:spPr>
          <a:xfrm>
            <a:off x="1531938" y="3784600"/>
            <a:ext cx="1574800" cy="522288"/>
          </a:xfrm>
          <a:custGeom>
            <a:rect b="b" l="l" r="r" t="t"/>
            <a:pathLst>
              <a:path extrusionOk="0" h="329" w="992">
                <a:moveTo>
                  <a:pt x="0" y="164"/>
                </a:moveTo>
                <a:lnTo>
                  <a:pt x="3" y="148"/>
                </a:lnTo>
                <a:lnTo>
                  <a:pt x="12" y="131"/>
                </a:lnTo>
                <a:lnTo>
                  <a:pt x="24" y="114"/>
                </a:lnTo>
                <a:lnTo>
                  <a:pt x="42" y="97"/>
                </a:lnTo>
                <a:lnTo>
                  <a:pt x="66" y="82"/>
                </a:lnTo>
                <a:lnTo>
                  <a:pt x="94" y="68"/>
                </a:lnTo>
                <a:lnTo>
                  <a:pt x="128" y="54"/>
                </a:lnTo>
                <a:lnTo>
                  <a:pt x="164" y="42"/>
                </a:lnTo>
                <a:lnTo>
                  <a:pt x="205" y="32"/>
                </a:lnTo>
                <a:lnTo>
                  <a:pt x="248" y="22"/>
                </a:lnTo>
                <a:lnTo>
                  <a:pt x="294" y="14"/>
                </a:lnTo>
                <a:lnTo>
                  <a:pt x="343" y="8"/>
                </a:lnTo>
                <a:lnTo>
                  <a:pt x="392" y="4"/>
                </a:lnTo>
                <a:lnTo>
                  <a:pt x="444" y="1"/>
                </a:lnTo>
                <a:lnTo>
                  <a:pt x="496" y="0"/>
                </a:lnTo>
                <a:lnTo>
                  <a:pt x="548" y="1"/>
                </a:lnTo>
                <a:lnTo>
                  <a:pt x="600" y="4"/>
                </a:lnTo>
                <a:lnTo>
                  <a:pt x="650" y="8"/>
                </a:lnTo>
                <a:lnTo>
                  <a:pt x="698" y="14"/>
                </a:lnTo>
                <a:lnTo>
                  <a:pt x="744" y="22"/>
                </a:lnTo>
                <a:lnTo>
                  <a:pt x="787" y="32"/>
                </a:lnTo>
                <a:lnTo>
                  <a:pt x="828" y="42"/>
                </a:lnTo>
                <a:lnTo>
                  <a:pt x="864" y="54"/>
                </a:lnTo>
                <a:lnTo>
                  <a:pt x="898" y="68"/>
                </a:lnTo>
                <a:lnTo>
                  <a:pt x="926" y="82"/>
                </a:lnTo>
                <a:lnTo>
                  <a:pt x="950" y="97"/>
                </a:lnTo>
                <a:lnTo>
                  <a:pt x="968" y="114"/>
                </a:lnTo>
                <a:lnTo>
                  <a:pt x="982" y="131"/>
                </a:lnTo>
                <a:lnTo>
                  <a:pt x="990" y="148"/>
                </a:lnTo>
                <a:lnTo>
                  <a:pt x="992" y="164"/>
                </a:lnTo>
                <a:lnTo>
                  <a:pt x="990" y="183"/>
                </a:lnTo>
                <a:lnTo>
                  <a:pt x="982" y="199"/>
                </a:lnTo>
                <a:lnTo>
                  <a:pt x="968" y="216"/>
                </a:lnTo>
                <a:lnTo>
                  <a:pt x="950" y="232"/>
                </a:lnTo>
                <a:lnTo>
                  <a:pt x="926" y="247"/>
                </a:lnTo>
                <a:lnTo>
                  <a:pt x="898" y="262"/>
                </a:lnTo>
                <a:lnTo>
                  <a:pt x="864" y="275"/>
                </a:lnTo>
                <a:lnTo>
                  <a:pt x="828" y="287"/>
                </a:lnTo>
                <a:lnTo>
                  <a:pt x="787" y="299"/>
                </a:lnTo>
                <a:lnTo>
                  <a:pt x="744" y="307"/>
                </a:lnTo>
                <a:lnTo>
                  <a:pt x="698" y="315"/>
                </a:lnTo>
                <a:lnTo>
                  <a:pt x="650" y="322"/>
                </a:lnTo>
                <a:lnTo>
                  <a:pt x="600" y="326"/>
                </a:lnTo>
                <a:lnTo>
                  <a:pt x="548" y="329"/>
                </a:lnTo>
                <a:lnTo>
                  <a:pt x="496" y="329"/>
                </a:lnTo>
                <a:lnTo>
                  <a:pt x="444" y="329"/>
                </a:lnTo>
                <a:lnTo>
                  <a:pt x="392" y="326"/>
                </a:lnTo>
                <a:lnTo>
                  <a:pt x="343" y="322"/>
                </a:lnTo>
                <a:lnTo>
                  <a:pt x="294" y="315"/>
                </a:lnTo>
                <a:lnTo>
                  <a:pt x="248" y="307"/>
                </a:lnTo>
                <a:lnTo>
                  <a:pt x="205" y="299"/>
                </a:lnTo>
                <a:lnTo>
                  <a:pt x="164" y="287"/>
                </a:lnTo>
                <a:lnTo>
                  <a:pt x="128" y="275"/>
                </a:lnTo>
                <a:lnTo>
                  <a:pt x="94" y="262"/>
                </a:lnTo>
                <a:lnTo>
                  <a:pt x="66" y="247"/>
                </a:lnTo>
                <a:lnTo>
                  <a:pt x="42" y="232"/>
                </a:lnTo>
                <a:lnTo>
                  <a:pt x="24" y="216"/>
                </a:lnTo>
                <a:lnTo>
                  <a:pt x="12" y="199"/>
                </a:lnTo>
                <a:lnTo>
                  <a:pt x="3" y="183"/>
                </a:lnTo>
                <a:lnTo>
                  <a:pt x="0" y="164"/>
                </a:lnTo>
                <a:close/>
              </a:path>
            </a:pathLst>
          </a:custGeom>
          <a:solidFill>
            <a:srgbClr val="FFFFFF"/>
          </a:solidFill>
          <a:ln cap="flat" cmpd="sng" w="15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7"/>
          <p:cNvSpPr/>
          <p:nvPr/>
        </p:nvSpPr>
        <p:spPr>
          <a:xfrm>
            <a:off x="2087563" y="3921125"/>
            <a:ext cx="460375" cy="249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7"/>
          <p:cNvSpPr/>
          <p:nvPr/>
        </p:nvSpPr>
        <p:spPr>
          <a:xfrm>
            <a:off x="2101850" y="3937000"/>
            <a:ext cx="44291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7"/>
          <p:cNvSpPr/>
          <p:nvPr/>
        </p:nvSpPr>
        <p:spPr>
          <a:xfrm>
            <a:off x="3370263" y="2476500"/>
            <a:ext cx="525462" cy="1046163"/>
          </a:xfrm>
          <a:prstGeom prst="rect">
            <a:avLst/>
          </a:prstGeom>
          <a:solidFill>
            <a:srgbClr val="FFFFFF"/>
          </a:solidFill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7"/>
          <p:cNvSpPr/>
          <p:nvPr/>
        </p:nvSpPr>
        <p:spPr>
          <a:xfrm>
            <a:off x="3408363" y="2763838"/>
            <a:ext cx="449262" cy="4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7"/>
          <p:cNvSpPr/>
          <p:nvPr/>
        </p:nvSpPr>
        <p:spPr>
          <a:xfrm>
            <a:off x="3581400" y="2779713"/>
            <a:ext cx="21113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L2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7"/>
          <p:cNvSpPr/>
          <p:nvPr/>
        </p:nvSpPr>
        <p:spPr>
          <a:xfrm>
            <a:off x="3421063" y="3001963"/>
            <a:ext cx="431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Latch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0" name="Google Shape;690;p27"/>
          <p:cNvCxnSpPr/>
          <p:nvPr/>
        </p:nvCxnSpPr>
        <p:spPr>
          <a:xfrm>
            <a:off x="1270000" y="2998788"/>
            <a:ext cx="195263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27"/>
          <p:cNvSpPr/>
          <p:nvPr/>
        </p:nvSpPr>
        <p:spPr>
          <a:xfrm>
            <a:off x="1457325" y="2962275"/>
            <a:ext cx="74613" cy="74613"/>
          </a:xfrm>
          <a:custGeom>
            <a:rect b="b" l="l" r="r" t="t"/>
            <a:pathLst>
              <a:path extrusionOk="0" h="47" w="47">
                <a:moveTo>
                  <a:pt x="0" y="0"/>
                </a:moveTo>
                <a:lnTo>
                  <a:pt x="47" y="23"/>
                </a:lnTo>
                <a:lnTo>
                  <a:pt x="0" y="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Google Shape;692;p27"/>
          <p:cNvCxnSpPr/>
          <p:nvPr/>
        </p:nvCxnSpPr>
        <p:spPr>
          <a:xfrm>
            <a:off x="3106738" y="2998788"/>
            <a:ext cx="196850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27"/>
          <p:cNvSpPr/>
          <p:nvPr/>
        </p:nvSpPr>
        <p:spPr>
          <a:xfrm>
            <a:off x="3295650" y="2962275"/>
            <a:ext cx="74613" cy="74613"/>
          </a:xfrm>
          <a:custGeom>
            <a:rect b="b" l="l" r="r" t="t"/>
            <a:pathLst>
              <a:path extrusionOk="0" h="47" w="47">
                <a:moveTo>
                  <a:pt x="0" y="0"/>
                </a:moveTo>
                <a:lnTo>
                  <a:pt x="47" y="23"/>
                </a:lnTo>
                <a:lnTo>
                  <a:pt x="0" y="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27"/>
          <p:cNvCxnSpPr/>
          <p:nvPr/>
        </p:nvCxnSpPr>
        <p:spPr>
          <a:xfrm>
            <a:off x="612775" y="2212975"/>
            <a:ext cx="3282950" cy="158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27"/>
          <p:cNvCxnSpPr/>
          <p:nvPr/>
        </p:nvCxnSpPr>
        <p:spPr>
          <a:xfrm>
            <a:off x="1058863" y="2212975"/>
            <a:ext cx="1587" cy="2635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27"/>
          <p:cNvCxnSpPr/>
          <p:nvPr/>
        </p:nvCxnSpPr>
        <p:spPr>
          <a:xfrm>
            <a:off x="3632200" y="2212975"/>
            <a:ext cx="1588" cy="2635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27"/>
          <p:cNvSpPr/>
          <p:nvPr/>
        </p:nvSpPr>
        <p:spPr>
          <a:xfrm>
            <a:off x="1041400" y="2193925"/>
            <a:ext cx="38100" cy="38100"/>
          </a:xfrm>
          <a:custGeom>
            <a:rect b="b" l="l" r="r" t="t"/>
            <a:pathLst>
              <a:path extrusionOk="0" h="24" w="24">
                <a:moveTo>
                  <a:pt x="13" y="0"/>
                </a:moveTo>
                <a:lnTo>
                  <a:pt x="17" y="2"/>
                </a:lnTo>
                <a:lnTo>
                  <a:pt x="21" y="3"/>
                </a:lnTo>
                <a:lnTo>
                  <a:pt x="22" y="7"/>
                </a:lnTo>
                <a:lnTo>
                  <a:pt x="24" y="13"/>
                </a:lnTo>
                <a:lnTo>
                  <a:pt x="22" y="17"/>
                </a:lnTo>
                <a:lnTo>
                  <a:pt x="21" y="21"/>
                </a:lnTo>
                <a:lnTo>
                  <a:pt x="17" y="23"/>
                </a:lnTo>
                <a:lnTo>
                  <a:pt x="13" y="24"/>
                </a:lnTo>
                <a:lnTo>
                  <a:pt x="7" y="23"/>
                </a:lnTo>
                <a:lnTo>
                  <a:pt x="3" y="21"/>
                </a:lnTo>
                <a:lnTo>
                  <a:pt x="1" y="17"/>
                </a:lnTo>
                <a:lnTo>
                  <a:pt x="0" y="13"/>
                </a:lnTo>
                <a:lnTo>
                  <a:pt x="1" y="7"/>
                </a:lnTo>
                <a:lnTo>
                  <a:pt x="3" y="3"/>
                </a:lnTo>
                <a:lnTo>
                  <a:pt x="7" y="2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"/>
          <p:cNvSpPr/>
          <p:nvPr/>
        </p:nvSpPr>
        <p:spPr>
          <a:xfrm>
            <a:off x="1062038" y="2190750"/>
            <a:ext cx="22225" cy="23813"/>
          </a:xfrm>
          <a:custGeom>
            <a:rect b="b" l="l" r="r" t="t"/>
            <a:pathLst>
              <a:path extrusionOk="0" h="15" w="14">
                <a:moveTo>
                  <a:pt x="14" y="15"/>
                </a:moveTo>
                <a:lnTo>
                  <a:pt x="14" y="15"/>
                </a:lnTo>
                <a:lnTo>
                  <a:pt x="14" y="8"/>
                </a:lnTo>
                <a:lnTo>
                  <a:pt x="9" y="4"/>
                </a:lnTo>
                <a:lnTo>
                  <a:pt x="5" y="0"/>
                </a:lnTo>
                <a:lnTo>
                  <a:pt x="0" y="0"/>
                </a:lnTo>
                <a:lnTo>
                  <a:pt x="0" y="5"/>
                </a:lnTo>
                <a:lnTo>
                  <a:pt x="4" y="7"/>
                </a:lnTo>
                <a:lnTo>
                  <a:pt x="5" y="8"/>
                </a:lnTo>
                <a:lnTo>
                  <a:pt x="7" y="9"/>
                </a:lnTo>
                <a:lnTo>
                  <a:pt x="8" y="15"/>
                </a:lnTo>
                <a:lnTo>
                  <a:pt x="8" y="15"/>
                </a:lnTo>
                <a:lnTo>
                  <a:pt x="14" y="1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"/>
          <p:cNvSpPr/>
          <p:nvPr/>
        </p:nvSpPr>
        <p:spPr>
          <a:xfrm>
            <a:off x="1062038" y="2214563"/>
            <a:ext cx="22225" cy="22225"/>
          </a:xfrm>
          <a:custGeom>
            <a:rect b="b" l="l" r="r" t="t"/>
            <a:pathLst>
              <a:path extrusionOk="0" h="14" w="14">
                <a:moveTo>
                  <a:pt x="0" y="14"/>
                </a:moveTo>
                <a:lnTo>
                  <a:pt x="0" y="14"/>
                </a:lnTo>
                <a:lnTo>
                  <a:pt x="5" y="14"/>
                </a:lnTo>
                <a:lnTo>
                  <a:pt x="9" y="10"/>
                </a:lnTo>
                <a:lnTo>
                  <a:pt x="14" y="6"/>
                </a:lnTo>
                <a:lnTo>
                  <a:pt x="14" y="0"/>
                </a:lnTo>
                <a:lnTo>
                  <a:pt x="8" y="0"/>
                </a:lnTo>
                <a:lnTo>
                  <a:pt x="7" y="4"/>
                </a:lnTo>
                <a:lnTo>
                  <a:pt x="5" y="6"/>
                </a:lnTo>
                <a:lnTo>
                  <a:pt x="4" y="7"/>
                </a:lnTo>
                <a:lnTo>
                  <a:pt x="0" y="8"/>
                </a:lnTo>
                <a:lnTo>
                  <a:pt x="0" y="8"/>
                </a:lnTo>
                <a:lnTo>
                  <a:pt x="0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"/>
          <p:cNvSpPr/>
          <p:nvPr/>
        </p:nvSpPr>
        <p:spPr>
          <a:xfrm>
            <a:off x="1036638" y="2214563"/>
            <a:ext cx="25400" cy="22225"/>
          </a:xfrm>
          <a:custGeom>
            <a:rect b="b" l="l" r="r" t="t"/>
            <a:pathLst>
              <a:path extrusionOk="0" h="14" w="16">
                <a:moveTo>
                  <a:pt x="0" y="0"/>
                </a:moveTo>
                <a:lnTo>
                  <a:pt x="0" y="0"/>
                </a:lnTo>
                <a:lnTo>
                  <a:pt x="0" y="6"/>
                </a:lnTo>
                <a:lnTo>
                  <a:pt x="4" y="10"/>
                </a:lnTo>
                <a:lnTo>
                  <a:pt x="9" y="14"/>
                </a:lnTo>
                <a:lnTo>
                  <a:pt x="16" y="14"/>
                </a:lnTo>
                <a:lnTo>
                  <a:pt x="16" y="8"/>
                </a:lnTo>
                <a:lnTo>
                  <a:pt x="10" y="7"/>
                </a:lnTo>
                <a:lnTo>
                  <a:pt x="9" y="6"/>
                </a:lnTo>
                <a:lnTo>
                  <a:pt x="7" y="4"/>
                </a:lnTo>
                <a:lnTo>
                  <a:pt x="6" y="0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"/>
          <p:cNvSpPr/>
          <p:nvPr/>
        </p:nvSpPr>
        <p:spPr>
          <a:xfrm>
            <a:off x="1036638" y="2190750"/>
            <a:ext cx="25400" cy="23813"/>
          </a:xfrm>
          <a:custGeom>
            <a:rect b="b" l="l" r="r" t="t"/>
            <a:pathLst>
              <a:path extrusionOk="0" h="15" w="16">
                <a:moveTo>
                  <a:pt x="16" y="0"/>
                </a:moveTo>
                <a:lnTo>
                  <a:pt x="16" y="0"/>
                </a:lnTo>
                <a:lnTo>
                  <a:pt x="9" y="0"/>
                </a:lnTo>
                <a:lnTo>
                  <a:pt x="4" y="4"/>
                </a:lnTo>
                <a:lnTo>
                  <a:pt x="0" y="8"/>
                </a:lnTo>
                <a:lnTo>
                  <a:pt x="0" y="15"/>
                </a:lnTo>
                <a:lnTo>
                  <a:pt x="6" y="15"/>
                </a:lnTo>
                <a:lnTo>
                  <a:pt x="7" y="9"/>
                </a:lnTo>
                <a:lnTo>
                  <a:pt x="9" y="8"/>
                </a:lnTo>
                <a:lnTo>
                  <a:pt x="10" y="7"/>
                </a:lnTo>
                <a:lnTo>
                  <a:pt x="16" y="5"/>
                </a:lnTo>
                <a:lnTo>
                  <a:pt x="16" y="5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"/>
          <p:cNvSpPr/>
          <p:nvPr/>
        </p:nvSpPr>
        <p:spPr>
          <a:xfrm>
            <a:off x="3613150" y="2193925"/>
            <a:ext cx="38100" cy="38100"/>
          </a:xfrm>
          <a:custGeom>
            <a:rect b="b" l="l" r="r" t="t"/>
            <a:pathLst>
              <a:path extrusionOk="0" h="24" w="24">
                <a:moveTo>
                  <a:pt x="12" y="0"/>
                </a:moveTo>
                <a:lnTo>
                  <a:pt x="17" y="2"/>
                </a:lnTo>
                <a:lnTo>
                  <a:pt x="21" y="3"/>
                </a:lnTo>
                <a:lnTo>
                  <a:pt x="22" y="7"/>
                </a:lnTo>
                <a:lnTo>
                  <a:pt x="24" y="13"/>
                </a:lnTo>
                <a:lnTo>
                  <a:pt x="22" y="17"/>
                </a:lnTo>
                <a:lnTo>
                  <a:pt x="21" y="21"/>
                </a:lnTo>
                <a:lnTo>
                  <a:pt x="17" y="23"/>
                </a:lnTo>
                <a:lnTo>
                  <a:pt x="12" y="24"/>
                </a:lnTo>
                <a:lnTo>
                  <a:pt x="7" y="23"/>
                </a:lnTo>
                <a:lnTo>
                  <a:pt x="3" y="21"/>
                </a:lnTo>
                <a:lnTo>
                  <a:pt x="1" y="17"/>
                </a:lnTo>
                <a:lnTo>
                  <a:pt x="0" y="13"/>
                </a:lnTo>
                <a:lnTo>
                  <a:pt x="1" y="7"/>
                </a:lnTo>
                <a:lnTo>
                  <a:pt x="3" y="3"/>
                </a:lnTo>
                <a:lnTo>
                  <a:pt x="7" y="2"/>
                </a:lnTo>
                <a:lnTo>
                  <a:pt x="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7"/>
          <p:cNvSpPr/>
          <p:nvPr/>
        </p:nvSpPr>
        <p:spPr>
          <a:xfrm>
            <a:off x="3632200" y="2190750"/>
            <a:ext cx="22225" cy="23813"/>
          </a:xfrm>
          <a:custGeom>
            <a:rect b="b" l="l" r="r" t="t"/>
            <a:pathLst>
              <a:path extrusionOk="0" h="15" w="14">
                <a:moveTo>
                  <a:pt x="14" y="15"/>
                </a:moveTo>
                <a:lnTo>
                  <a:pt x="14" y="15"/>
                </a:lnTo>
                <a:lnTo>
                  <a:pt x="14" y="8"/>
                </a:lnTo>
                <a:lnTo>
                  <a:pt x="10" y="4"/>
                </a:lnTo>
                <a:lnTo>
                  <a:pt x="6" y="0"/>
                </a:lnTo>
                <a:lnTo>
                  <a:pt x="0" y="0"/>
                </a:lnTo>
                <a:lnTo>
                  <a:pt x="0" y="5"/>
                </a:lnTo>
                <a:lnTo>
                  <a:pt x="5" y="7"/>
                </a:lnTo>
                <a:lnTo>
                  <a:pt x="6" y="8"/>
                </a:lnTo>
                <a:lnTo>
                  <a:pt x="7" y="9"/>
                </a:lnTo>
                <a:lnTo>
                  <a:pt x="9" y="15"/>
                </a:lnTo>
                <a:lnTo>
                  <a:pt x="9" y="15"/>
                </a:lnTo>
                <a:lnTo>
                  <a:pt x="14" y="1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7"/>
          <p:cNvSpPr/>
          <p:nvPr/>
        </p:nvSpPr>
        <p:spPr>
          <a:xfrm>
            <a:off x="3632200" y="2214563"/>
            <a:ext cx="22225" cy="22225"/>
          </a:xfrm>
          <a:custGeom>
            <a:rect b="b" l="l" r="r" t="t"/>
            <a:pathLst>
              <a:path extrusionOk="0" h="14" w="14">
                <a:moveTo>
                  <a:pt x="0" y="14"/>
                </a:moveTo>
                <a:lnTo>
                  <a:pt x="0" y="14"/>
                </a:lnTo>
                <a:lnTo>
                  <a:pt x="6" y="14"/>
                </a:lnTo>
                <a:lnTo>
                  <a:pt x="10" y="10"/>
                </a:lnTo>
                <a:lnTo>
                  <a:pt x="14" y="6"/>
                </a:lnTo>
                <a:lnTo>
                  <a:pt x="14" y="0"/>
                </a:lnTo>
                <a:lnTo>
                  <a:pt x="9" y="0"/>
                </a:lnTo>
                <a:lnTo>
                  <a:pt x="7" y="4"/>
                </a:lnTo>
                <a:lnTo>
                  <a:pt x="6" y="6"/>
                </a:lnTo>
                <a:lnTo>
                  <a:pt x="5" y="7"/>
                </a:lnTo>
                <a:lnTo>
                  <a:pt x="0" y="8"/>
                </a:lnTo>
                <a:lnTo>
                  <a:pt x="0" y="8"/>
                </a:lnTo>
                <a:lnTo>
                  <a:pt x="0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7"/>
          <p:cNvSpPr/>
          <p:nvPr/>
        </p:nvSpPr>
        <p:spPr>
          <a:xfrm>
            <a:off x="3608388" y="2214563"/>
            <a:ext cx="23812" cy="22225"/>
          </a:xfrm>
          <a:custGeom>
            <a:rect b="b" l="l" r="r" t="t"/>
            <a:pathLst>
              <a:path extrusionOk="0" h="14" w="15">
                <a:moveTo>
                  <a:pt x="0" y="0"/>
                </a:moveTo>
                <a:lnTo>
                  <a:pt x="0" y="0"/>
                </a:lnTo>
                <a:lnTo>
                  <a:pt x="0" y="6"/>
                </a:lnTo>
                <a:lnTo>
                  <a:pt x="4" y="10"/>
                </a:lnTo>
                <a:lnTo>
                  <a:pt x="8" y="14"/>
                </a:lnTo>
                <a:lnTo>
                  <a:pt x="15" y="14"/>
                </a:lnTo>
                <a:lnTo>
                  <a:pt x="15" y="8"/>
                </a:lnTo>
                <a:lnTo>
                  <a:pt x="10" y="7"/>
                </a:lnTo>
                <a:lnTo>
                  <a:pt x="8" y="6"/>
                </a:lnTo>
                <a:lnTo>
                  <a:pt x="7" y="4"/>
                </a:lnTo>
                <a:lnTo>
                  <a:pt x="6" y="0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"/>
          <p:cNvSpPr/>
          <p:nvPr/>
        </p:nvSpPr>
        <p:spPr>
          <a:xfrm>
            <a:off x="3608388" y="2190750"/>
            <a:ext cx="23812" cy="23813"/>
          </a:xfrm>
          <a:custGeom>
            <a:rect b="b" l="l" r="r" t="t"/>
            <a:pathLst>
              <a:path extrusionOk="0" h="15" w="15">
                <a:moveTo>
                  <a:pt x="15" y="0"/>
                </a:moveTo>
                <a:lnTo>
                  <a:pt x="15" y="0"/>
                </a:lnTo>
                <a:lnTo>
                  <a:pt x="8" y="0"/>
                </a:lnTo>
                <a:lnTo>
                  <a:pt x="4" y="4"/>
                </a:lnTo>
                <a:lnTo>
                  <a:pt x="0" y="8"/>
                </a:lnTo>
                <a:lnTo>
                  <a:pt x="0" y="15"/>
                </a:lnTo>
                <a:lnTo>
                  <a:pt x="6" y="15"/>
                </a:lnTo>
                <a:lnTo>
                  <a:pt x="7" y="9"/>
                </a:lnTo>
                <a:lnTo>
                  <a:pt x="8" y="8"/>
                </a:lnTo>
                <a:lnTo>
                  <a:pt x="10" y="7"/>
                </a:lnTo>
                <a:lnTo>
                  <a:pt x="15" y="5"/>
                </a:lnTo>
                <a:lnTo>
                  <a:pt x="15" y="5"/>
                </a:lnTo>
                <a:lnTo>
                  <a:pt x="1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"/>
          <p:cNvSpPr/>
          <p:nvPr/>
        </p:nvSpPr>
        <p:spPr>
          <a:xfrm>
            <a:off x="481013" y="2998788"/>
            <a:ext cx="1050925" cy="1046162"/>
          </a:xfrm>
          <a:custGeom>
            <a:rect b="b" l="l" r="r" t="t"/>
            <a:pathLst>
              <a:path extrusionOk="0" h="659" w="662">
                <a:moveTo>
                  <a:pt x="662" y="659"/>
                </a:moveTo>
                <a:lnTo>
                  <a:pt x="0" y="659"/>
                </a:lnTo>
                <a:lnTo>
                  <a:pt x="0" y="0"/>
                </a:lnTo>
                <a:lnTo>
                  <a:pt x="125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"/>
          <p:cNvSpPr/>
          <p:nvPr/>
        </p:nvSpPr>
        <p:spPr>
          <a:xfrm>
            <a:off x="668338" y="2962275"/>
            <a:ext cx="74612" cy="74613"/>
          </a:xfrm>
          <a:custGeom>
            <a:rect b="b" l="l" r="r" t="t"/>
            <a:pathLst>
              <a:path extrusionOk="0" h="47" w="47">
                <a:moveTo>
                  <a:pt x="0" y="0"/>
                </a:moveTo>
                <a:lnTo>
                  <a:pt x="47" y="23"/>
                </a:lnTo>
                <a:lnTo>
                  <a:pt x="0" y="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"/>
          <p:cNvSpPr/>
          <p:nvPr/>
        </p:nvSpPr>
        <p:spPr>
          <a:xfrm>
            <a:off x="3173413" y="2998788"/>
            <a:ext cx="984250" cy="1046162"/>
          </a:xfrm>
          <a:custGeom>
            <a:rect b="b" l="l" r="r" t="t"/>
            <a:pathLst>
              <a:path extrusionOk="0" h="659" w="620">
                <a:moveTo>
                  <a:pt x="455" y="0"/>
                </a:moveTo>
                <a:lnTo>
                  <a:pt x="620" y="0"/>
                </a:lnTo>
                <a:lnTo>
                  <a:pt x="620" y="659"/>
                </a:lnTo>
                <a:lnTo>
                  <a:pt x="0" y="659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"/>
          <p:cNvSpPr/>
          <p:nvPr/>
        </p:nvSpPr>
        <p:spPr>
          <a:xfrm>
            <a:off x="3106738" y="4008438"/>
            <a:ext cx="74612" cy="74612"/>
          </a:xfrm>
          <a:custGeom>
            <a:rect b="b" l="l" r="r" t="t"/>
            <a:pathLst>
              <a:path extrusionOk="0" h="47" w="47">
                <a:moveTo>
                  <a:pt x="47" y="47"/>
                </a:moveTo>
                <a:lnTo>
                  <a:pt x="0" y="23"/>
                </a:lnTo>
                <a:lnTo>
                  <a:pt x="47" y="0"/>
                </a:lnTo>
                <a:lnTo>
                  <a:pt x="47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"/>
          <p:cNvSpPr/>
          <p:nvPr/>
        </p:nvSpPr>
        <p:spPr>
          <a:xfrm>
            <a:off x="814388" y="1957388"/>
            <a:ext cx="122237" cy="247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"/>
          <p:cNvSpPr/>
          <p:nvPr/>
        </p:nvSpPr>
        <p:spPr>
          <a:xfrm>
            <a:off x="828675" y="1952625"/>
            <a:ext cx="10001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"/>
          <p:cNvSpPr/>
          <p:nvPr/>
        </p:nvSpPr>
        <p:spPr>
          <a:xfrm>
            <a:off x="5253038" y="2152650"/>
            <a:ext cx="2743200" cy="2743200"/>
          </a:xfrm>
          <a:prstGeom prst="ellipse">
            <a:avLst/>
          </a:prstGeom>
          <a:noFill/>
          <a:ln cap="flat" cmpd="dbl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Google Shape;714;p27"/>
          <p:cNvCxnSpPr/>
          <p:nvPr/>
        </p:nvCxnSpPr>
        <p:spPr>
          <a:xfrm>
            <a:off x="5024438" y="3371850"/>
            <a:ext cx="53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27"/>
          <p:cNvCxnSpPr/>
          <p:nvPr/>
        </p:nvCxnSpPr>
        <p:spPr>
          <a:xfrm>
            <a:off x="5024438" y="3676650"/>
            <a:ext cx="53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27"/>
          <p:cNvCxnSpPr/>
          <p:nvPr/>
        </p:nvCxnSpPr>
        <p:spPr>
          <a:xfrm>
            <a:off x="7691438" y="3371850"/>
            <a:ext cx="53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27"/>
          <p:cNvCxnSpPr/>
          <p:nvPr/>
        </p:nvCxnSpPr>
        <p:spPr>
          <a:xfrm>
            <a:off x="7691438" y="3676650"/>
            <a:ext cx="53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27"/>
          <p:cNvSpPr txBox="1"/>
          <p:nvPr/>
        </p:nvSpPr>
        <p:spPr>
          <a:xfrm>
            <a:off x="5710238" y="2609850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 </a:t>
            </a:r>
            <a:r>
              <a:rPr i="0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1</a:t>
            </a:r>
            <a:endParaRPr/>
          </a:p>
        </p:txBody>
      </p:sp>
      <p:cxnSp>
        <p:nvCxnSpPr>
          <p:cNvPr id="719" name="Google Shape;719;p27"/>
          <p:cNvCxnSpPr/>
          <p:nvPr/>
        </p:nvCxnSpPr>
        <p:spPr>
          <a:xfrm flipH="1">
            <a:off x="5481638" y="2000250"/>
            <a:ext cx="2209800" cy="2971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27"/>
          <p:cNvSpPr txBox="1"/>
          <p:nvPr/>
        </p:nvSpPr>
        <p:spPr>
          <a:xfrm>
            <a:off x="6624638" y="3905250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 </a:t>
            </a:r>
            <a:r>
              <a:rPr i="0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= 0</a:t>
            </a:r>
            <a:endParaRPr/>
          </a:p>
        </p:txBody>
      </p:sp>
      <p:sp>
        <p:nvSpPr>
          <p:cNvPr id="721" name="Google Shape;721;p27"/>
          <p:cNvSpPr txBox="1"/>
          <p:nvPr/>
        </p:nvSpPr>
        <p:spPr>
          <a:xfrm>
            <a:off x="4186238" y="3295650"/>
            <a:ext cx="10747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L1 latch</a:t>
            </a:r>
            <a:endParaRPr/>
          </a:p>
        </p:txBody>
      </p:sp>
      <p:sp>
        <p:nvSpPr>
          <p:cNvPr id="722" name="Google Shape;722;p27"/>
          <p:cNvSpPr txBox="1"/>
          <p:nvPr/>
        </p:nvSpPr>
        <p:spPr>
          <a:xfrm>
            <a:off x="7759700" y="2533650"/>
            <a:ext cx="1074738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L2 latch</a:t>
            </a:r>
            <a:endParaRPr/>
          </a:p>
        </p:txBody>
      </p:sp>
      <p:sp>
        <p:nvSpPr>
          <p:cNvPr id="723" name="Google Shape;723;p27"/>
          <p:cNvSpPr/>
          <p:nvPr/>
        </p:nvSpPr>
        <p:spPr>
          <a:xfrm>
            <a:off x="7304088" y="1719263"/>
            <a:ext cx="757237" cy="696912"/>
          </a:xfrm>
          <a:custGeom>
            <a:rect b="b" l="l" r="r" t="t"/>
            <a:pathLst>
              <a:path extrusionOk="0" fill="none" h="21600" w="21157">
                <a:moveTo>
                  <a:pt x="-1" y="29"/>
                </a:moveTo>
                <a:cubicBezTo>
                  <a:pt x="376" y="9"/>
                  <a:pt x="754" y="0"/>
                  <a:pt x="1132" y="0"/>
                </a:cubicBezTo>
                <a:cubicBezTo>
                  <a:pt x="9934" y="0"/>
                  <a:pt x="17857" y="5342"/>
                  <a:pt x="21156" y="13503"/>
                </a:cubicBezTo>
              </a:path>
              <a:path extrusionOk="0" h="21600" w="21157">
                <a:moveTo>
                  <a:pt x="-1" y="29"/>
                </a:moveTo>
                <a:cubicBezTo>
                  <a:pt x="376" y="9"/>
                  <a:pt x="754" y="0"/>
                  <a:pt x="1132" y="0"/>
                </a:cubicBezTo>
                <a:cubicBezTo>
                  <a:pt x="9934" y="0"/>
                  <a:pt x="17857" y="5342"/>
                  <a:pt x="21156" y="13503"/>
                </a:cubicBezTo>
                <a:lnTo>
                  <a:pt x="1132" y="216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"/>
          <p:cNvSpPr txBox="1"/>
          <p:nvPr/>
        </p:nvSpPr>
        <p:spPr>
          <a:xfrm>
            <a:off x="7480300" y="1370013"/>
            <a:ext cx="79216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Skew</a:t>
            </a:r>
            <a:endParaRPr/>
          </a:p>
        </p:txBody>
      </p:sp>
      <p:sp>
        <p:nvSpPr>
          <p:cNvPr id="725" name="Google Shape;725;p27"/>
          <p:cNvSpPr txBox="1"/>
          <p:nvPr/>
        </p:nvSpPr>
        <p:spPr>
          <a:xfrm>
            <a:off x="758825" y="4953000"/>
            <a:ext cx="27574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Can tolerate skew!</a:t>
            </a:r>
            <a:endParaRPr/>
          </a:p>
        </p:txBody>
      </p:sp>
      <p:sp>
        <p:nvSpPr>
          <p:cNvPr id="726" name="Google Shape;726;p27"/>
          <p:cNvSpPr/>
          <p:nvPr/>
        </p:nvSpPr>
        <p:spPr>
          <a:xfrm rot="10800000">
            <a:off x="5032375" y="3713163"/>
            <a:ext cx="3167063" cy="1489075"/>
          </a:xfrm>
          <a:custGeom>
            <a:rect b="b" l="l" r="r" t="t"/>
            <a:pathLst>
              <a:path extrusionOk="0" fill="none" h="22112" w="42917">
                <a:moveTo>
                  <a:pt x="6" y="22111"/>
                </a:moveTo>
                <a:cubicBezTo>
                  <a:pt x="2" y="21941"/>
                  <a:pt x="0" y="2177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2184" y="0"/>
                  <a:pt x="41210" y="7670"/>
                  <a:pt x="42917" y="18116"/>
                </a:cubicBezTo>
              </a:path>
              <a:path extrusionOk="0" h="22112" w="42917">
                <a:moveTo>
                  <a:pt x="6" y="22111"/>
                </a:moveTo>
                <a:cubicBezTo>
                  <a:pt x="2" y="21941"/>
                  <a:pt x="0" y="2177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2184" y="0"/>
                  <a:pt x="41210" y="7670"/>
                  <a:pt x="42917" y="18116"/>
                </a:cubicBezTo>
                <a:lnTo>
                  <a:pt x="21600" y="216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"/>
          <p:cNvSpPr/>
          <p:nvPr/>
        </p:nvSpPr>
        <p:spPr>
          <a:xfrm rot="10800000">
            <a:off x="6629400" y="3698875"/>
            <a:ext cx="1797050" cy="1727200"/>
          </a:xfrm>
          <a:custGeom>
            <a:rect b="b" l="l" r="r" t="t"/>
            <a:pathLst>
              <a:path extrusionOk="0" fill="none" h="22508" w="23354">
                <a:moveTo>
                  <a:pt x="19" y="22507"/>
                </a:moveTo>
                <a:cubicBezTo>
                  <a:pt x="6" y="22205"/>
                  <a:pt x="0" y="2190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85" y="0"/>
                  <a:pt x="22770" y="23"/>
                  <a:pt x="23353" y="71"/>
                </a:cubicBezTo>
              </a:path>
              <a:path extrusionOk="0" h="22508" w="23354">
                <a:moveTo>
                  <a:pt x="19" y="22507"/>
                </a:moveTo>
                <a:cubicBezTo>
                  <a:pt x="6" y="22205"/>
                  <a:pt x="0" y="21902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185" y="0"/>
                  <a:pt x="22770" y="23"/>
                  <a:pt x="23353" y="71"/>
                </a:cubicBezTo>
                <a:lnTo>
                  <a:pt x="21600" y="216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"/>
          <p:cNvSpPr txBox="1"/>
          <p:nvPr/>
        </p:nvSpPr>
        <p:spPr>
          <a:xfrm>
            <a:off x="4287838" y="4025900"/>
            <a:ext cx="7667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Long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path</a:t>
            </a:r>
            <a:endParaRPr/>
          </a:p>
        </p:txBody>
      </p:sp>
      <p:sp>
        <p:nvSpPr>
          <p:cNvPr id="729" name="Google Shape;729;p27"/>
          <p:cNvSpPr txBox="1"/>
          <p:nvPr/>
        </p:nvSpPr>
        <p:spPr>
          <a:xfrm>
            <a:off x="6762750" y="5397500"/>
            <a:ext cx="785813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Short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path</a:t>
            </a:r>
            <a:endParaRPr/>
          </a:p>
        </p:txBody>
      </p:sp>
      <p:sp>
        <p:nvSpPr>
          <p:cNvPr id="730" name="Google Shape;730;p27"/>
          <p:cNvSpPr/>
          <p:nvPr/>
        </p:nvSpPr>
        <p:spPr>
          <a:xfrm>
            <a:off x="5024438" y="1847850"/>
            <a:ext cx="2938462" cy="1489075"/>
          </a:xfrm>
          <a:custGeom>
            <a:rect b="b" l="l" r="r" t="t"/>
            <a:pathLst>
              <a:path extrusionOk="0" fill="none" h="22112" w="39818">
                <a:moveTo>
                  <a:pt x="6" y="22111"/>
                </a:moveTo>
                <a:cubicBezTo>
                  <a:pt x="2" y="21941"/>
                  <a:pt x="0" y="2177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8981" y="0"/>
                  <a:pt x="35852" y="3769"/>
                  <a:pt x="39818" y="9995"/>
                </a:cubicBezTo>
              </a:path>
              <a:path extrusionOk="0" h="22112" w="39818">
                <a:moveTo>
                  <a:pt x="6" y="22111"/>
                </a:moveTo>
                <a:cubicBezTo>
                  <a:pt x="2" y="21941"/>
                  <a:pt x="0" y="2177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8981" y="0"/>
                  <a:pt x="35852" y="3769"/>
                  <a:pt x="39818" y="9995"/>
                </a:cubicBezTo>
                <a:lnTo>
                  <a:pt x="21600" y="216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"/>
          <p:cNvSpPr txBox="1"/>
          <p:nvPr/>
        </p:nvSpPr>
        <p:spPr>
          <a:xfrm>
            <a:off x="4398963" y="1554163"/>
            <a:ext cx="15398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 logic</a:t>
            </a:r>
            <a:endParaRPr/>
          </a:p>
        </p:txBody>
      </p:sp>
      <p:cxnSp>
        <p:nvCxnSpPr>
          <p:cNvPr id="732" name="Google Shape;732;p27"/>
          <p:cNvCxnSpPr/>
          <p:nvPr/>
        </p:nvCxnSpPr>
        <p:spPr>
          <a:xfrm>
            <a:off x="4948238" y="1924050"/>
            <a:ext cx="609600" cy="304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8" name="Google Shape;738;p28"/>
          <p:cNvSpPr txBox="1"/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Clock Distribution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828800"/>
            <a:ext cx="2940050" cy="34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8"/>
          <p:cNvSpPr txBox="1"/>
          <p:nvPr/>
        </p:nvSpPr>
        <p:spPr>
          <a:xfrm>
            <a:off x="2209800" y="5867400"/>
            <a:ext cx="47434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Clock is distributed in a tree-like fashion</a:t>
            </a:r>
            <a:endParaRPr/>
          </a:p>
        </p:txBody>
      </p:sp>
      <p:sp>
        <p:nvSpPr>
          <p:cNvPr id="741" name="Google Shape;741;p28"/>
          <p:cNvSpPr txBox="1"/>
          <p:nvPr/>
        </p:nvSpPr>
        <p:spPr>
          <a:xfrm>
            <a:off x="381000" y="2438400"/>
            <a:ext cx="90646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H-tree</a:t>
            </a:r>
            <a:endParaRPr/>
          </a:p>
        </p:txBody>
      </p:sp>
    </p:spTree>
  </p:cSld>
  <p:clrMapOvr>
    <a:masterClrMapping/>
  </p:clrMapOvr>
  <p:transition>
    <p:zoom dir="out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7" name="Google Shape;747;p29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realistic H-tree</a:t>
            </a:r>
            <a:endParaRPr/>
          </a:p>
        </p:txBody>
      </p:sp>
      <p:graphicFrame>
        <p:nvGraphicFramePr>
          <p:cNvPr id="748" name="Google Shape;748;p29"/>
          <p:cNvGraphicFramePr/>
          <p:nvPr/>
        </p:nvGraphicFramePr>
        <p:xfrm>
          <a:off x="1955800" y="1301750"/>
          <a:ext cx="4800600" cy="4710113"/>
        </p:xfrm>
        <a:graphic>
          <a:graphicData uri="http://schemas.openxmlformats.org/presentationml/2006/ole">
            <mc:AlternateContent>
              <mc:Choice Requires="v">
                <p:oleObj r:id="rId4" imgH="4710113" imgW="4800600" progId="Word.Document.8" spid="_x0000_s1">
                  <p:embed/>
                </p:oleObj>
              </mc:Choice>
              <mc:Fallback>
                <p:oleObj r:id="rId5" imgH="4710113" imgW="4800600" progId="Word.Document.8">
                  <p:embed/>
                  <p:pic>
                    <p:nvPicPr>
                      <p:cNvPr id="748" name="Google Shape;748;p2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15940" l="0" r="9108" t="7649"/>
                      <a:stretch/>
                    </p:blipFill>
                    <p:spPr>
                      <a:xfrm>
                        <a:off x="1955800" y="1301750"/>
                        <a:ext cx="4800600" cy="471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9" name="Google Shape;749;p29"/>
          <p:cNvSpPr txBox="1"/>
          <p:nvPr/>
        </p:nvSpPr>
        <p:spPr>
          <a:xfrm>
            <a:off x="7299325" y="5694363"/>
            <a:ext cx="1438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[Restle98]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3"/>
          <p:cNvSpPr txBox="1"/>
          <p:nvPr>
            <p:ph type="ctrTitle"/>
          </p:nvPr>
        </p:nvSpPr>
        <p:spPr>
          <a:xfrm>
            <a:off x="4521200" y="2882900"/>
            <a:ext cx="419893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Timing Definitions</a:t>
            </a:r>
            <a:endParaRPr sz="4400"/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25" y="536575"/>
            <a:ext cx="367665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5" name="Google Shape;755;p30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Grid System</a:t>
            </a:r>
            <a:endParaRPr/>
          </a:p>
        </p:txBody>
      </p:sp>
      <p:pic>
        <p:nvPicPr>
          <p:cNvPr id="756" name="Google Shape;7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28738"/>
            <a:ext cx="5257800" cy="45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30"/>
          <p:cNvSpPr txBox="1"/>
          <p:nvPr/>
        </p:nvSpPr>
        <p:spPr>
          <a:xfrm>
            <a:off x="5927725" y="3927475"/>
            <a:ext cx="2673350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B6"/>
              </a:buClr>
              <a:buSzPts val="2800"/>
              <a:buFont typeface="Book Antiqua"/>
              <a:buChar char="•"/>
            </a:pPr>
            <a:r>
              <a:rPr i="1" lang="en-US" sz="28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No rc-matching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B6"/>
              </a:buClr>
              <a:buSzPts val="2800"/>
              <a:buFont typeface="Book Antiqua"/>
              <a:buChar char="•"/>
            </a:pPr>
            <a:r>
              <a:rPr i="1" lang="en-US" sz="2800">
                <a:solidFill>
                  <a:srgbClr val="0000B6"/>
                </a:solidFill>
                <a:latin typeface="Book Antiqua"/>
                <a:ea typeface="Book Antiqua"/>
                <a:cs typeface="Book Antiqua"/>
                <a:sym typeface="Book Antiqua"/>
              </a:rPr>
              <a:t>Large power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3" name="Google Shape;763;p31"/>
          <p:cNvSpPr txBox="1"/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DEC Alpha 21164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1401763"/>
            <a:ext cx="7812088" cy="41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zoom dir="out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p32"/>
          <p:cNvSpPr txBox="1"/>
          <p:nvPr>
            <p:ph type="title"/>
          </p:nvPr>
        </p:nvSpPr>
        <p:spPr>
          <a:xfrm>
            <a:off x="811213" y="588963"/>
            <a:ext cx="7615237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21164 Clocking</a:t>
            </a:r>
            <a:endParaRPr/>
          </a:p>
        </p:txBody>
      </p:sp>
      <p:sp>
        <p:nvSpPr>
          <p:cNvPr id="809" name="Google Shape;809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32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32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32"/>
          <p:cNvSpPr txBox="1"/>
          <p:nvPr>
            <p:ph idx="1" type="body"/>
          </p:nvPr>
        </p:nvSpPr>
        <p:spPr>
          <a:xfrm>
            <a:off x="4616450" y="1493838"/>
            <a:ext cx="4527550" cy="494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50"/>
              <a:buChar char="❑"/>
            </a:pPr>
            <a:r>
              <a:rPr lang="en-US" sz="2200"/>
              <a:t>2 phase single wire clock, distributed globally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650"/>
              <a:buChar char="❑"/>
            </a:pPr>
            <a:r>
              <a:rPr lang="en-US" sz="2200"/>
              <a:t>2 distributed driver channels</a:t>
            </a:r>
            <a:endParaRPr sz="1800"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Reduced RC delay/skew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Improved thermal distribution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3.75nF clock load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58 cm final driver width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650"/>
              <a:buChar char="❑"/>
            </a:pPr>
            <a:r>
              <a:rPr lang="en-US" sz="2200"/>
              <a:t>Local inverters for latching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650"/>
              <a:buChar char="❑"/>
            </a:pPr>
            <a:r>
              <a:rPr lang="en-US" sz="2200"/>
              <a:t>Conditional clocks in caches to reduce power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650"/>
              <a:buChar char="❑"/>
            </a:pPr>
            <a:r>
              <a:rPr lang="en-US" sz="2200"/>
              <a:t>More complex race checking</a:t>
            </a:r>
            <a:endParaRPr sz="2800"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650"/>
              <a:buChar char="❑"/>
            </a:pPr>
            <a:r>
              <a:rPr lang="en-US" sz="2200"/>
              <a:t>Device variation</a:t>
            </a:r>
            <a:endParaRPr/>
          </a:p>
        </p:txBody>
      </p:sp>
      <p:sp>
        <p:nvSpPr>
          <p:cNvPr id="834" name="Google Shape;834;p32"/>
          <p:cNvSpPr/>
          <p:nvPr/>
        </p:nvSpPr>
        <p:spPr>
          <a:xfrm>
            <a:off x="881063" y="1960563"/>
            <a:ext cx="15700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aseline="-25000"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rise</a:t>
            </a: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0.35ns</a:t>
            </a:r>
            <a:endParaRPr/>
          </a:p>
        </p:txBody>
      </p:sp>
      <p:sp>
        <p:nvSpPr>
          <p:cNvPr id="835" name="Google Shape;835;p32"/>
          <p:cNvSpPr/>
          <p:nvPr/>
        </p:nvSpPr>
        <p:spPr>
          <a:xfrm>
            <a:off x="2984500" y="1952625"/>
            <a:ext cx="16795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</a:t>
            </a:r>
            <a:r>
              <a:rPr baseline="-25000"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skew</a:t>
            </a: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150ps</a:t>
            </a:r>
            <a:endParaRPr/>
          </a:p>
        </p:txBody>
      </p:sp>
      <p:cxnSp>
        <p:nvCxnSpPr>
          <p:cNvPr id="836" name="Google Shape;836;p32"/>
          <p:cNvCxnSpPr/>
          <p:nvPr/>
        </p:nvCxnSpPr>
        <p:spPr>
          <a:xfrm>
            <a:off x="273050" y="1920875"/>
            <a:ext cx="149225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32"/>
          <p:cNvCxnSpPr/>
          <p:nvPr/>
        </p:nvCxnSpPr>
        <p:spPr>
          <a:xfrm flipH="1" rot="10800000">
            <a:off x="423863" y="1541463"/>
            <a:ext cx="149225" cy="37782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" name="Google Shape;838;p32"/>
          <p:cNvCxnSpPr/>
          <p:nvPr/>
        </p:nvCxnSpPr>
        <p:spPr>
          <a:xfrm>
            <a:off x="577850" y="1539875"/>
            <a:ext cx="128905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32"/>
          <p:cNvCxnSpPr/>
          <p:nvPr/>
        </p:nvCxnSpPr>
        <p:spPr>
          <a:xfrm>
            <a:off x="1878013" y="1543050"/>
            <a:ext cx="149225" cy="37782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0" name="Google Shape;840;p32"/>
          <p:cNvCxnSpPr/>
          <p:nvPr/>
        </p:nvCxnSpPr>
        <p:spPr>
          <a:xfrm flipH="1" rot="10800000">
            <a:off x="3308350" y="1541463"/>
            <a:ext cx="149225" cy="37782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1" name="Google Shape;841;p32"/>
          <p:cNvCxnSpPr/>
          <p:nvPr/>
        </p:nvCxnSpPr>
        <p:spPr>
          <a:xfrm>
            <a:off x="482600" y="1779588"/>
            <a:ext cx="28702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842" name="Google Shape;842;p32"/>
          <p:cNvSpPr/>
          <p:nvPr/>
        </p:nvSpPr>
        <p:spPr>
          <a:xfrm>
            <a:off x="1954213" y="1416050"/>
            <a:ext cx="14684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aseline="-25000"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3.3ns</a:t>
            </a:r>
            <a:endParaRPr/>
          </a:p>
        </p:txBody>
      </p:sp>
      <p:cxnSp>
        <p:nvCxnSpPr>
          <p:cNvPr id="843" name="Google Shape;843;p32"/>
          <p:cNvCxnSpPr/>
          <p:nvPr/>
        </p:nvCxnSpPr>
        <p:spPr>
          <a:xfrm>
            <a:off x="574675" y="1543050"/>
            <a:ext cx="0" cy="60642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4" name="Google Shape;844;p32"/>
          <p:cNvCxnSpPr/>
          <p:nvPr/>
        </p:nvCxnSpPr>
        <p:spPr>
          <a:xfrm>
            <a:off x="422275" y="1924050"/>
            <a:ext cx="0" cy="22542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5" name="Google Shape;845;p32"/>
          <p:cNvCxnSpPr/>
          <p:nvPr/>
        </p:nvCxnSpPr>
        <p:spPr>
          <a:xfrm>
            <a:off x="577850" y="2073275"/>
            <a:ext cx="3016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846" name="Google Shape;846;p32"/>
          <p:cNvCxnSpPr/>
          <p:nvPr/>
        </p:nvCxnSpPr>
        <p:spPr>
          <a:xfrm>
            <a:off x="3392488" y="1543050"/>
            <a:ext cx="0" cy="482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32"/>
          <p:cNvCxnSpPr/>
          <p:nvPr/>
        </p:nvCxnSpPr>
        <p:spPr>
          <a:xfrm>
            <a:off x="3386138" y="1901825"/>
            <a:ext cx="3016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848" name="Google Shape;848;p32"/>
          <p:cNvCxnSpPr/>
          <p:nvPr/>
        </p:nvCxnSpPr>
        <p:spPr>
          <a:xfrm>
            <a:off x="3441700" y="1544638"/>
            <a:ext cx="149225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9" name="Google Shape;849;p32"/>
          <p:cNvCxnSpPr/>
          <p:nvPr/>
        </p:nvCxnSpPr>
        <p:spPr>
          <a:xfrm>
            <a:off x="2027238" y="1924050"/>
            <a:ext cx="128905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0" name="Google Shape;850;p32"/>
          <p:cNvSpPr/>
          <p:nvPr/>
        </p:nvSpPr>
        <p:spPr>
          <a:xfrm>
            <a:off x="688975" y="2298700"/>
            <a:ext cx="2914650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Clock waveform</a:t>
            </a:r>
            <a:endParaRPr/>
          </a:p>
        </p:txBody>
      </p:sp>
      <p:sp>
        <p:nvSpPr>
          <p:cNvPr id="851" name="Google Shape;851;p32"/>
          <p:cNvSpPr/>
          <p:nvPr/>
        </p:nvSpPr>
        <p:spPr>
          <a:xfrm>
            <a:off x="749300" y="5727700"/>
            <a:ext cx="2687638" cy="60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 of clock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driver on die</a:t>
            </a:r>
            <a:endParaRPr/>
          </a:p>
        </p:txBody>
      </p:sp>
      <p:grpSp>
        <p:nvGrpSpPr>
          <p:cNvPr id="852" name="Google Shape;852;p32"/>
          <p:cNvGrpSpPr/>
          <p:nvPr/>
        </p:nvGrpSpPr>
        <p:grpSpPr>
          <a:xfrm>
            <a:off x="684213" y="2832100"/>
            <a:ext cx="2808287" cy="2806700"/>
            <a:chOff x="471" y="1922"/>
            <a:chExt cx="1990" cy="1768"/>
          </a:xfrm>
        </p:grpSpPr>
        <p:sp>
          <p:nvSpPr>
            <p:cNvPr id="853" name="Google Shape;853;p32"/>
            <p:cNvSpPr/>
            <p:nvPr/>
          </p:nvSpPr>
          <p:spPr>
            <a:xfrm>
              <a:off x="471" y="1922"/>
              <a:ext cx="1990" cy="1768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471" y="197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471" y="2066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471" y="216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471" y="2258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471" y="2354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471" y="24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471" y="2546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471" y="264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471" y="2738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471" y="2834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471" y="293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471" y="3026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471" y="31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471" y="3218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471" y="3314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471" y="341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471" y="3506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471" y="360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2415" y="197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2415" y="2066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2415" y="216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2415" y="2258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2415" y="2354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2415" y="24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2415" y="2546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2415" y="264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2415" y="2738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2415" y="2834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2415" y="293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2415" y="3026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2415" y="31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2415" y="3218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2415" y="3314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2415" y="341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2415" y="3506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2415" y="360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2199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2307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983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2091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1767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875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1551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1659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335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1443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1119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227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903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011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687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795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579" y="1922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2199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2307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1983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2091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1767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1875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1551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1659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1335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1443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119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1227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903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1011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687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795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579" y="3650"/>
              <a:ext cx="46" cy="4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1829" y="2221"/>
              <a:ext cx="100" cy="1108"/>
            </a:xfrm>
            <a:prstGeom prst="rect">
              <a:avLst/>
            </a:prstGeom>
            <a:solidFill>
              <a:srgbClr val="FF505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1019" y="2221"/>
              <a:ext cx="100" cy="1108"/>
            </a:xfrm>
            <a:prstGeom prst="rect">
              <a:avLst/>
            </a:prstGeom>
            <a:solidFill>
              <a:srgbClr val="FF505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20" y="2221"/>
              <a:ext cx="100" cy="1106"/>
            </a:xfrm>
            <a:prstGeom prst="rect">
              <a:avLst/>
            </a:prstGeom>
            <a:solidFill>
              <a:srgbClr val="0066F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43" y="3359"/>
              <a:ext cx="900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000">
                  <a:solidFill>
                    <a:srgbClr val="0066FF"/>
                  </a:solidFill>
                  <a:latin typeface="Arial"/>
                  <a:ea typeface="Arial"/>
                  <a:cs typeface="Arial"/>
                  <a:sym typeface="Arial"/>
                </a:rPr>
                <a:t>pre-driver</a:t>
              </a:r>
              <a:endParaRPr/>
            </a:p>
          </p:txBody>
        </p:sp>
        <p:cxnSp>
          <p:nvCxnSpPr>
            <p:cNvPr id="928" name="Google Shape;928;p32"/>
            <p:cNvCxnSpPr/>
            <p:nvPr/>
          </p:nvCxnSpPr>
          <p:spPr>
            <a:xfrm flipH="1" rot="10800000">
              <a:off x="1152" y="3146"/>
              <a:ext cx="247" cy="220"/>
            </a:xfrm>
            <a:prstGeom prst="straightConnector1">
              <a:avLst/>
            </a:prstGeom>
            <a:noFill/>
            <a:ln cap="flat" cmpd="sng" w="12700">
              <a:solidFill>
                <a:srgbClr val="0066FF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29" name="Google Shape;929;p32"/>
            <p:cNvSpPr/>
            <p:nvPr/>
          </p:nvSpPr>
          <p:spPr>
            <a:xfrm>
              <a:off x="682" y="1959"/>
              <a:ext cx="1051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000">
                  <a:solidFill>
                    <a:srgbClr val="FF5050"/>
                  </a:solidFill>
                  <a:latin typeface="Arial"/>
                  <a:ea typeface="Arial"/>
                  <a:cs typeface="Arial"/>
                  <a:sym typeface="Arial"/>
                </a:rPr>
                <a:t>final drivers</a:t>
              </a:r>
              <a:endParaRPr/>
            </a:p>
          </p:txBody>
        </p:sp>
        <p:cxnSp>
          <p:nvCxnSpPr>
            <p:cNvPr id="930" name="Google Shape;930;p32"/>
            <p:cNvCxnSpPr/>
            <p:nvPr/>
          </p:nvCxnSpPr>
          <p:spPr>
            <a:xfrm>
              <a:off x="830" y="2161"/>
              <a:ext cx="160" cy="142"/>
            </a:xfrm>
            <a:prstGeom prst="straightConnector1">
              <a:avLst/>
            </a:prstGeom>
            <a:noFill/>
            <a:ln cap="flat" cmpd="sng" w="12700">
              <a:solidFill>
                <a:srgbClr val="FF505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931" name="Google Shape;931;p32"/>
            <p:cNvCxnSpPr/>
            <p:nvPr/>
          </p:nvCxnSpPr>
          <p:spPr>
            <a:xfrm>
              <a:off x="1637" y="2161"/>
              <a:ext cx="160" cy="142"/>
            </a:xfrm>
            <a:prstGeom prst="straightConnector1">
              <a:avLst/>
            </a:prstGeom>
            <a:noFill/>
            <a:ln cap="flat" cmpd="sng" w="12700">
              <a:solidFill>
                <a:srgbClr val="FF505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ransition>
    <p:zoom dir="out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7" name="Google Shape;9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304800"/>
            <a:ext cx="6781800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1752600"/>
            <a:ext cx="46482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zoom dir="out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4" name="Google Shape;944;p34"/>
          <p:cNvSpPr txBox="1"/>
          <p:nvPr>
            <p:ph type="title"/>
          </p:nvPr>
        </p:nvSpPr>
        <p:spPr>
          <a:xfrm>
            <a:off x="685800" y="228600"/>
            <a:ext cx="8458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Clock Skew in Alpha Processor</a:t>
            </a:r>
            <a:endParaRPr/>
          </a:p>
        </p:txBody>
      </p:sp>
      <p:pic>
        <p:nvPicPr>
          <p:cNvPr id="945" name="Google Shape;9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113" y="1328738"/>
            <a:ext cx="5791200" cy="471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zoom dir="out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9" name="Google Shape;989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35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35"/>
          <p:cNvSpPr txBox="1"/>
          <p:nvPr>
            <p:ph idx="1" type="body"/>
          </p:nvPr>
        </p:nvSpPr>
        <p:spPr>
          <a:xfrm>
            <a:off x="4191000" y="2971800"/>
            <a:ext cx="4648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❑"/>
            </a:pPr>
            <a:r>
              <a:rPr lang="en-US" sz="2000"/>
              <a:t>2 Phase, with multiple conditional buffered clocks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2.8 nF clock load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40 cm final driver width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1500"/>
              <a:buChar char="❑"/>
            </a:pPr>
            <a:r>
              <a:rPr lang="en-US" sz="2000"/>
              <a:t>Local clocks can be gated “off” to save power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1500"/>
              <a:buChar char="❑"/>
            </a:pPr>
            <a:r>
              <a:rPr lang="en-US" sz="2000"/>
              <a:t>Reduced load/skew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1500"/>
              <a:buChar char="❑"/>
            </a:pPr>
            <a:r>
              <a:rPr lang="en-US" sz="2000"/>
              <a:t>Reduced thermal issues</a:t>
            </a:r>
            <a:endParaRPr sz="24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1500"/>
              <a:buChar char="❑"/>
            </a:pPr>
            <a:r>
              <a:rPr lang="en-US" sz="2000"/>
              <a:t>Multiple clocks complicate race checking</a:t>
            </a: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4419600" y="4343400"/>
            <a:ext cx="4648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" name="Google Shape;1003;p35"/>
          <p:cNvGrpSpPr/>
          <p:nvPr/>
        </p:nvGrpSpPr>
        <p:grpSpPr>
          <a:xfrm>
            <a:off x="1828800" y="1600200"/>
            <a:ext cx="4883150" cy="941388"/>
            <a:chOff x="1571" y="711"/>
            <a:chExt cx="3460" cy="593"/>
          </a:xfrm>
        </p:grpSpPr>
        <p:sp>
          <p:nvSpPr>
            <p:cNvPr id="1004" name="Google Shape;1004;p35"/>
            <p:cNvSpPr/>
            <p:nvPr/>
          </p:nvSpPr>
          <p:spPr>
            <a:xfrm>
              <a:off x="2002" y="1054"/>
              <a:ext cx="1112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aseline="-25000" i="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rise</a:t>
              </a:r>
              <a:r>
                <a:rPr i="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= 0.35ns</a:t>
              </a: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3990" y="1054"/>
              <a:ext cx="1041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aseline="-25000" i="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skew</a:t>
              </a:r>
              <a:r>
                <a:rPr i="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= 50ps</a:t>
              </a:r>
              <a:endParaRPr/>
            </a:p>
          </p:txBody>
        </p:sp>
        <p:cxnSp>
          <p:nvCxnSpPr>
            <p:cNvPr id="1006" name="Google Shape;1006;p35"/>
            <p:cNvCxnSpPr/>
            <p:nvPr/>
          </p:nvCxnSpPr>
          <p:spPr>
            <a:xfrm>
              <a:off x="1571" y="1029"/>
              <a:ext cx="106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7" name="Google Shape;1007;p35"/>
            <p:cNvCxnSpPr/>
            <p:nvPr/>
          </p:nvCxnSpPr>
          <p:spPr>
            <a:xfrm flipH="1" rot="10800000">
              <a:off x="1678" y="790"/>
              <a:ext cx="106" cy="23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8" name="Google Shape;1008;p35"/>
            <p:cNvCxnSpPr/>
            <p:nvPr/>
          </p:nvCxnSpPr>
          <p:spPr>
            <a:xfrm>
              <a:off x="1787" y="789"/>
              <a:ext cx="914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9" name="Google Shape;1009;p35"/>
            <p:cNvCxnSpPr/>
            <p:nvPr/>
          </p:nvCxnSpPr>
          <p:spPr>
            <a:xfrm>
              <a:off x="2709" y="791"/>
              <a:ext cx="106" cy="23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0" name="Google Shape;1010;p35"/>
            <p:cNvCxnSpPr/>
            <p:nvPr/>
          </p:nvCxnSpPr>
          <p:spPr>
            <a:xfrm flipH="1" rot="10800000">
              <a:off x="3724" y="790"/>
              <a:ext cx="105" cy="23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1" name="Google Shape;1011;p35"/>
            <p:cNvCxnSpPr/>
            <p:nvPr/>
          </p:nvCxnSpPr>
          <p:spPr>
            <a:xfrm>
              <a:off x="1720" y="940"/>
              <a:ext cx="2034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1012" name="Google Shape;1012;p35"/>
            <p:cNvSpPr/>
            <p:nvPr/>
          </p:nvSpPr>
          <p:spPr>
            <a:xfrm>
              <a:off x="2763" y="711"/>
              <a:ext cx="1046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aseline="-25000" i="0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cycle</a:t>
              </a:r>
              <a:r>
                <a:rPr i="0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 1.67ns</a:t>
              </a:r>
              <a:endParaRPr/>
            </a:p>
          </p:txBody>
        </p:sp>
        <p:cxnSp>
          <p:nvCxnSpPr>
            <p:cNvPr id="1013" name="Google Shape;1013;p35"/>
            <p:cNvCxnSpPr/>
            <p:nvPr/>
          </p:nvCxnSpPr>
          <p:spPr>
            <a:xfrm>
              <a:off x="1785" y="791"/>
              <a:ext cx="0" cy="38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4" name="Google Shape;1014;p35"/>
            <p:cNvCxnSpPr/>
            <p:nvPr/>
          </p:nvCxnSpPr>
          <p:spPr>
            <a:xfrm>
              <a:off x="1677" y="1031"/>
              <a:ext cx="0" cy="14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5" name="Google Shape;1015;p35"/>
            <p:cNvCxnSpPr/>
            <p:nvPr/>
          </p:nvCxnSpPr>
          <p:spPr>
            <a:xfrm>
              <a:off x="1787" y="1125"/>
              <a:ext cx="214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stealth"/>
              <a:tailEnd len="sm" w="sm" type="none"/>
            </a:ln>
          </p:spPr>
        </p:cxnSp>
        <p:cxnSp>
          <p:nvCxnSpPr>
            <p:cNvPr id="1016" name="Google Shape;1016;p35"/>
            <p:cNvCxnSpPr/>
            <p:nvPr/>
          </p:nvCxnSpPr>
          <p:spPr>
            <a:xfrm>
              <a:off x="3782" y="791"/>
              <a:ext cx="0" cy="43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7" name="Google Shape;1017;p35"/>
            <p:cNvCxnSpPr/>
            <p:nvPr/>
          </p:nvCxnSpPr>
          <p:spPr>
            <a:xfrm>
              <a:off x="3778" y="1125"/>
              <a:ext cx="213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stealth"/>
              <a:tailEnd len="sm" w="sm" type="none"/>
            </a:ln>
          </p:spPr>
        </p:cxnSp>
        <p:cxnSp>
          <p:nvCxnSpPr>
            <p:cNvPr id="1018" name="Google Shape;1018;p35"/>
            <p:cNvCxnSpPr/>
            <p:nvPr/>
          </p:nvCxnSpPr>
          <p:spPr>
            <a:xfrm>
              <a:off x="3818" y="792"/>
              <a:ext cx="105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9" name="Google Shape;1019;p35"/>
            <p:cNvCxnSpPr/>
            <p:nvPr/>
          </p:nvCxnSpPr>
          <p:spPr>
            <a:xfrm>
              <a:off x="2814" y="1031"/>
              <a:ext cx="914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0" name="Google Shape;1020;p35"/>
          <p:cNvSpPr/>
          <p:nvPr/>
        </p:nvSpPr>
        <p:spPr>
          <a:xfrm>
            <a:off x="838200" y="152400"/>
            <a:ext cx="7597775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EV6 (Alpha 21264) Clocking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600 MHz – 0.35 micron CMOS</a:t>
            </a:r>
            <a:endParaRPr b="1" i="0" sz="4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35"/>
          <p:cNvSpPr/>
          <p:nvPr/>
        </p:nvSpPr>
        <p:spPr>
          <a:xfrm>
            <a:off x="1703388" y="2466975"/>
            <a:ext cx="2946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clock waveform</a:t>
            </a:r>
            <a:endParaRPr/>
          </a:p>
        </p:txBody>
      </p:sp>
      <p:grpSp>
        <p:nvGrpSpPr>
          <p:cNvPr id="1022" name="Google Shape;1022;p35"/>
          <p:cNvGrpSpPr/>
          <p:nvPr/>
        </p:nvGrpSpPr>
        <p:grpSpPr>
          <a:xfrm>
            <a:off x="685800" y="2971800"/>
            <a:ext cx="3176588" cy="3505200"/>
            <a:chOff x="350" y="1782"/>
            <a:chExt cx="2251" cy="2366"/>
          </a:xfrm>
        </p:grpSpPr>
        <p:grpSp>
          <p:nvGrpSpPr>
            <p:cNvPr id="1023" name="Google Shape;1023;p35"/>
            <p:cNvGrpSpPr/>
            <p:nvPr/>
          </p:nvGrpSpPr>
          <p:grpSpPr>
            <a:xfrm>
              <a:off x="350" y="1782"/>
              <a:ext cx="2251" cy="2366"/>
              <a:chOff x="350" y="1782"/>
              <a:chExt cx="2251" cy="2366"/>
            </a:xfrm>
          </p:grpSpPr>
          <p:sp>
            <p:nvSpPr>
              <p:cNvPr id="1024" name="Google Shape;1024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5"/>
              <p:cNvSpPr/>
              <p:nvPr/>
            </p:nvSpPr>
            <p:spPr>
              <a:xfrm>
                <a:off x="377" y="3837"/>
                <a:ext cx="135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aphicFrame>
            <p:nvGraphicFramePr>
              <p:cNvPr id="1036" name="Google Shape;1036;p35"/>
              <p:cNvGraphicFramePr/>
              <p:nvPr/>
            </p:nvGraphicFramePr>
            <p:xfrm>
              <a:off x="350" y="1782"/>
              <a:ext cx="2251" cy="2366"/>
            </p:xfrm>
            <a:graphic>
              <a:graphicData uri="http://schemas.openxmlformats.org/presentationml/2006/ole">
                <mc:AlternateContent>
                  <mc:Choice Requires="v">
                    <p:oleObj r:id="rId4" imgH="2366" imgW="2251" progId="Visio.Drawing.4" spid="_x0000_s1">
                      <p:embed/>
                    </p:oleObj>
                  </mc:Choice>
                  <mc:Fallback>
                    <p:oleObj r:id="rId5" imgH="2366" imgW="2251" progId="Visio.Drawing.4">
                      <p:embed/>
                      <p:pic>
                        <p:nvPicPr>
                          <p:cNvPr id="1036" name="Google Shape;1036;p35"/>
                          <p:cNvPicPr preferRelativeResize="0"/>
                          <p:nvPr/>
                        </p:nvPicPr>
                        <p:blipFill rotWithShape="1">
                          <a:blip r:embed="rId6">
                            <a:alphaModFix/>
                          </a:blip>
                          <a:srcRect b="0" l="0" r="0" t="0"/>
                          <a:stretch/>
                        </p:blipFill>
                        <p:spPr>
                          <a:xfrm>
                            <a:off x="350" y="1782"/>
                            <a:ext cx="2251" cy="23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7" name="Google Shape;1037;p35"/>
              <p:cNvSpPr/>
              <p:nvPr/>
            </p:nvSpPr>
            <p:spPr>
              <a:xfrm>
                <a:off x="595" y="1912"/>
                <a:ext cx="682" cy="62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5"/>
              <p:cNvSpPr/>
              <p:nvPr/>
            </p:nvSpPr>
            <p:spPr>
              <a:xfrm>
                <a:off x="1655" y="3942"/>
                <a:ext cx="688" cy="65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>
                <a:off x="1666" y="3038"/>
                <a:ext cx="683" cy="65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35"/>
              <p:cNvSpPr/>
              <p:nvPr/>
            </p:nvSpPr>
            <p:spPr>
              <a:xfrm>
                <a:off x="595" y="3940"/>
                <a:ext cx="682" cy="64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35"/>
              <p:cNvSpPr/>
              <p:nvPr/>
            </p:nvSpPr>
            <p:spPr>
              <a:xfrm>
                <a:off x="595" y="3040"/>
                <a:ext cx="682" cy="64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35"/>
              <p:cNvSpPr/>
              <p:nvPr/>
            </p:nvSpPr>
            <p:spPr>
              <a:xfrm>
                <a:off x="595" y="2814"/>
                <a:ext cx="682" cy="62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35"/>
              <p:cNvSpPr/>
              <p:nvPr/>
            </p:nvSpPr>
            <p:spPr>
              <a:xfrm>
                <a:off x="1655" y="2814"/>
                <a:ext cx="685" cy="62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35"/>
              <p:cNvSpPr/>
              <p:nvPr/>
            </p:nvSpPr>
            <p:spPr>
              <a:xfrm>
                <a:off x="1655" y="1912"/>
                <a:ext cx="690" cy="62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5"/>
              <p:cNvSpPr/>
              <p:nvPr/>
            </p:nvSpPr>
            <p:spPr>
              <a:xfrm>
                <a:off x="472" y="2037"/>
                <a:ext cx="68" cy="710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5"/>
              <p:cNvSpPr/>
              <p:nvPr/>
            </p:nvSpPr>
            <p:spPr>
              <a:xfrm>
                <a:off x="472" y="3165"/>
                <a:ext cx="68" cy="713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5"/>
              <p:cNvSpPr/>
              <p:nvPr/>
            </p:nvSpPr>
            <p:spPr>
              <a:xfrm>
                <a:off x="1327" y="3165"/>
                <a:ext cx="68" cy="712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35"/>
              <p:cNvSpPr/>
              <p:nvPr/>
            </p:nvSpPr>
            <p:spPr>
              <a:xfrm>
                <a:off x="1327" y="2037"/>
                <a:ext cx="68" cy="710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35"/>
              <p:cNvSpPr/>
              <p:nvPr/>
            </p:nvSpPr>
            <p:spPr>
              <a:xfrm>
                <a:off x="2400" y="2037"/>
                <a:ext cx="69" cy="710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35"/>
              <p:cNvSpPr/>
              <p:nvPr/>
            </p:nvSpPr>
            <p:spPr>
              <a:xfrm>
                <a:off x="1543" y="2037"/>
                <a:ext cx="67" cy="710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35"/>
              <p:cNvSpPr/>
              <p:nvPr/>
            </p:nvSpPr>
            <p:spPr>
              <a:xfrm>
                <a:off x="2400" y="3165"/>
                <a:ext cx="69" cy="713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35"/>
              <p:cNvSpPr/>
              <p:nvPr/>
            </p:nvSpPr>
            <p:spPr>
              <a:xfrm>
                <a:off x="1543" y="3165"/>
                <a:ext cx="67" cy="712"/>
              </a:xfrm>
              <a:prstGeom prst="rect">
                <a:avLst/>
              </a:prstGeom>
              <a:solidFill>
                <a:srgbClr val="FF505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3" name="Google Shape;1053;p35"/>
            <p:cNvSpPr/>
            <p:nvPr/>
          </p:nvSpPr>
          <p:spPr>
            <a:xfrm>
              <a:off x="389" y="236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389" y="2462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389" y="2558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389" y="2654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389" y="2750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389" y="28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389" y="2942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389" y="3038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389" y="3134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389" y="3230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389" y="332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89" y="3422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389" y="3518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389" y="3614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89" y="3710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389" y="380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389" y="3902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389" y="3998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491" y="236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2491" y="2462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2491" y="2558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2491" y="2654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2491" y="2750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2491" y="28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2491" y="2942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2491" y="3038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491" y="3134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491" y="3230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2491" y="332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2491" y="3422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2491" y="3518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2491" y="3614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2491" y="3710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2491" y="380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2491" y="3902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2491" y="3998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2195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2303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1979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2087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1763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1871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1547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1655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1331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5"/>
            <p:cNvSpPr/>
            <p:nvPr/>
          </p:nvSpPr>
          <p:spPr>
            <a:xfrm>
              <a:off x="1439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1115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1223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899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1007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683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791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575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2195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2303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1979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2087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1763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1871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1547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1655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1331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1439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1115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1223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899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1007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683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791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575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2411" y="1823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2490" y="188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2490" y="1982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2490" y="2078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2490" y="2174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2490" y="2270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2411" y="4043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467" y="404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467" y="1821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391" y="1886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391" y="1982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391" y="2078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391" y="2174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391" y="2270"/>
              <a:ext cx="54" cy="4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zoom dir="out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2" name="Google Shape;1142;p36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21264 Clocking</a:t>
            </a:r>
            <a:endParaRPr/>
          </a:p>
        </p:txBody>
      </p:sp>
      <p:pic>
        <p:nvPicPr>
          <p:cNvPr id="1143" name="Google Shape;11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33538"/>
            <a:ext cx="7772400" cy="42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3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7" name="Google Shape;1187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37"/>
          <p:cNvSpPr/>
          <p:nvPr/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37"/>
          <p:cNvSpPr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37"/>
          <p:cNvSpPr txBox="1"/>
          <p:nvPr>
            <p:ph type="title"/>
          </p:nvPr>
        </p:nvSpPr>
        <p:spPr>
          <a:xfrm>
            <a:off x="863600" y="600075"/>
            <a:ext cx="6705600" cy="477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EV6 Clock Results</a:t>
            </a:r>
            <a:endParaRPr sz="4000"/>
          </a:p>
        </p:txBody>
      </p:sp>
      <p:sp>
        <p:nvSpPr>
          <p:cNvPr id="1212" name="Google Shape;1212;p37"/>
          <p:cNvSpPr/>
          <p:nvPr/>
        </p:nvSpPr>
        <p:spPr>
          <a:xfrm>
            <a:off x="765175" y="5492750"/>
            <a:ext cx="3551238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GCLK Skew</a:t>
            </a:r>
            <a:endParaRPr/>
          </a:p>
          <a:p>
            <a:pPr indent="0" lvl="0" marL="0" marR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 Vdd/2 Crossings)</a:t>
            </a:r>
            <a:endParaRPr/>
          </a:p>
        </p:txBody>
      </p:sp>
      <p:pic>
        <p:nvPicPr>
          <p:cNvPr id="1213" name="Google Shape;12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" y="1392238"/>
            <a:ext cx="3578225" cy="4068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4" name="Google Shape;1214;p37"/>
          <p:cNvGrpSpPr/>
          <p:nvPr/>
        </p:nvGrpSpPr>
        <p:grpSpPr>
          <a:xfrm>
            <a:off x="163513" y="1277938"/>
            <a:ext cx="679450" cy="4056062"/>
            <a:chOff x="116" y="995"/>
            <a:chExt cx="481" cy="2569"/>
          </a:xfrm>
        </p:grpSpPr>
        <p:pic>
          <p:nvPicPr>
            <p:cNvPr id="1215" name="Google Shape;1215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6" y="1162"/>
              <a:ext cx="467" cy="2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6" name="Google Shape;1216;p37"/>
            <p:cNvSpPr/>
            <p:nvPr/>
          </p:nvSpPr>
          <p:spPr>
            <a:xfrm>
              <a:off x="126" y="995"/>
              <a:ext cx="471" cy="25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ps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5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10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15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20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25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30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35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40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45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50</a:t>
              </a: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187" y="1188"/>
              <a:ext cx="327" cy="2349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18" name="Google Shape;121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6950" y="1354138"/>
            <a:ext cx="3570288" cy="405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9" name="Google Shape;1219;p37"/>
          <p:cNvGrpSpPr/>
          <p:nvPr/>
        </p:nvGrpSpPr>
        <p:grpSpPr>
          <a:xfrm>
            <a:off x="8283575" y="1201738"/>
            <a:ext cx="668338" cy="4078287"/>
            <a:chOff x="5870" y="995"/>
            <a:chExt cx="474" cy="2569"/>
          </a:xfrm>
        </p:grpSpPr>
        <p:pic>
          <p:nvPicPr>
            <p:cNvPr id="1220" name="Google Shape;1220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70" y="1162"/>
              <a:ext cx="467" cy="2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1" name="Google Shape;1221;p37"/>
            <p:cNvSpPr/>
            <p:nvPr/>
          </p:nvSpPr>
          <p:spPr>
            <a:xfrm>
              <a:off x="5871" y="995"/>
              <a:ext cx="473" cy="2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ps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300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305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310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315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320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325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330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335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340</a:t>
              </a:r>
              <a:endParaRPr/>
            </a:p>
            <a:p>
              <a:pPr indent="0" lvl="0" marL="0" marR="0" rtl="0" algn="ctr">
                <a:lnSpc>
                  <a:spcPct val="95454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i="0" lang="en-US" sz="22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345</a:t>
              </a: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5941" y="1188"/>
              <a:ext cx="323" cy="2345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3" name="Google Shape;1223;p37"/>
          <p:cNvSpPr/>
          <p:nvPr/>
        </p:nvSpPr>
        <p:spPr>
          <a:xfrm>
            <a:off x="4367213" y="5494338"/>
            <a:ext cx="461327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GCLK Rise Times</a:t>
            </a:r>
            <a:endParaRPr/>
          </a:p>
          <a:p>
            <a:pPr indent="0" lvl="0" marL="0" marR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(20% to 80% Extrapolated to 0% to 100%)</a:t>
            </a:r>
            <a:endParaRPr/>
          </a:p>
        </p:txBody>
      </p:sp>
    </p:spTree>
  </p:cSld>
  <p:clrMapOvr>
    <a:masterClrMapping/>
  </p:clrMapOvr>
  <p:transition>
    <p:zoom dir="out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1" name="Google Shape;1231;p38"/>
          <p:cNvSpPr txBox="1"/>
          <p:nvPr>
            <p:ph type="title"/>
          </p:nvPr>
        </p:nvSpPr>
        <p:spPr>
          <a:xfrm>
            <a:off x="830263" y="501650"/>
            <a:ext cx="83137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225" lIns="86475" spcFirstLastPara="1" rIns="86475" wrap="square" tIns="43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EV7 Clock Hierarchy</a:t>
            </a:r>
            <a:endParaRPr/>
          </a:p>
        </p:txBody>
      </p:sp>
      <p:graphicFrame>
        <p:nvGraphicFramePr>
          <p:cNvPr id="1232" name="Google Shape;1232;p38"/>
          <p:cNvGraphicFramePr/>
          <p:nvPr/>
        </p:nvGraphicFramePr>
        <p:xfrm>
          <a:off x="838200" y="1900238"/>
          <a:ext cx="4357688" cy="4137025"/>
        </p:xfrm>
        <a:graphic>
          <a:graphicData uri="http://schemas.openxmlformats.org/presentationml/2006/ole">
            <mc:AlternateContent>
              <mc:Choice Requires="v">
                <p:oleObj r:id="rId4" imgH="4137025" imgW="4357688" progId="Visio.Drawing.4" spid="_x0000_s1">
                  <p:embed/>
                </p:oleObj>
              </mc:Choice>
              <mc:Fallback>
                <p:oleObj r:id="rId5" imgH="4137025" imgW="4357688" progId="Visio.Drawing.4">
                  <p:embed/>
                  <p:pic>
                    <p:nvPicPr>
                      <p:cNvPr id="1232" name="Google Shape;1232;p3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38200" y="1900238"/>
                        <a:ext cx="4357688" cy="41370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3" name="Google Shape;1233;p38"/>
          <p:cNvSpPr/>
          <p:nvPr/>
        </p:nvSpPr>
        <p:spPr>
          <a:xfrm>
            <a:off x="5592763" y="1841500"/>
            <a:ext cx="2868612" cy="421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3225" lIns="86475" spcFirstLastPara="1" rIns="86475" wrap="square" tIns="43225">
            <a:spAutoFit/>
          </a:bodyPr>
          <a:lstStyle/>
          <a:p>
            <a:pPr indent="-212725" lvl="0" marL="21272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widely dispersed drivers</a:t>
            </a:r>
            <a:endParaRPr/>
          </a:p>
          <a:p>
            <a:pPr indent="-212725" lvl="0" marL="212725" marR="0" rtl="0" algn="l">
              <a:lnSpc>
                <a:spcPct val="110000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b="1" i="0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DLLs compensate static and low-frequency variation</a:t>
            </a:r>
            <a:endParaRPr/>
          </a:p>
          <a:p>
            <a:pPr indent="-212725" lvl="0" marL="212725" marR="0" rtl="0" algn="l">
              <a:lnSpc>
                <a:spcPct val="110000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b="1" i="0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divides design and verification effort</a:t>
            </a:r>
            <a:endParaRPr/>
          </a:p>
          <a:p>
            <a:pPr indent="-212725" lvl="0" marL="212725" marR="0" rtl="0" algn="l">
              <a:lnSpc>
                <a:spcPct val="110000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b="1" i="0" lang="en-US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i="0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DLL design and verification is added work</a:t>
            </a:r>
            <a:endParaRPr/>
          </a:p>
          <a:p>
            <a:pPr indent="-212725" lvl="0" marL="212725" marR="0" rtl="0" algn="l">
              <a:lnSpc>
                <a:spcPct val="110000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b="1" i="0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tailored clocks</a:t>
            </a:r>
            <a:endParaRPr/>
          </a:p>
        </p:txBody>
      </p:sp>
      <p:sp>
        <p:nvSpPr>
          <p:cNvPr id="1234" name="Google Shape;1234;p38"/>
          <p:cNvSpPr/>
          <p:nvPr/>
        </p:nvSpPr>
        <p:spPr>
          <a:xfrm>
            <a:off x="1238250" y="1357313"/>
            <a:ext cx="7223125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3225" lIns="86475" spcFirstLastPara="1" rIns="86475" wrap="square" tIns="43225">
            <a:spAutoFit/>
          </a:bodyPr>
          <a:lstStyle/>
          <a:p>
            <a:pPr indent="-212725" lvl="0" marL="21272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Active Skew Management and Multiple Clock Domains</a:t>
            </a:r>
            <a:r>
              <a:rPr b="1" i="0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>
    <p:zoom dir="out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3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0" name="Google Shape;1240;p39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"/>
                <a:ea typeface="Helvetica Neue"/>
                <a:cs typeface="Helvetica Neue"/>
                <a:sym typeface="Helvetica Neue"/>
              </a:rPr>
              <a:t>Self-timed and Asynchronous Design</a:t>
            </a:r>
            <a:endParaRPr/>
          </a:p>
        </p:txBody>
      </p:sp>
      <p:sp>
        <p:nvSpPr>
          <p:cNvPr id="1241" name="Google Shape;1241;p39"/>
          <p:cNvSpPr/>
          <p:nvPr/>
        </p:nvSpPr>
        <p:spPr>
          <a:xfrm>
            <a:off x="1065213" y="1482725"/>
            <a:ext cx="5356225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Functions of clock in synchronous design</a:t>
            </a:r>
            <a:endParaRPr i="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2" name="Google Shape;1242;p39"/>
          <p:cNvSpPr/>
          <p:nvPr/>
        </p:nvSpPr>
        <p:spPr>
          <a:xfrm>
            <a:off x="1065213" y="2008188"/>
            <a:ext cx="3602037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Acts as completion signal</a:t>
            </a:r>
            <a:endParaRPr i="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3" name="Google Shape;1243;p39"/>
          <p:cNvSpPr/>
          <p:nvPr/>
        </p:nvSpPr>
        <p:spPr>
          <a:xfrm>
            <a:off x="1065213" y="2447925"/>
            <a:ext cx="5214937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Ensures the correct ordering of events</a:t>
            </a:r>
            <a:endParaRPr i="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4" name="Google Shape;1244;p39"/>
          <p:cNvSpPr/>
          <p:nvPr/>
        </p:nvSpPr>
        <p:spPr>
          <a:xfrm>
            <a:off x="1065213" y="3170238"/>
            <a:ext cx="3484562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Truly asynchronous design</a:t>
            </a:r>
            <a:endParaRPr i="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5" name="Google Shape;1245;p39"/>
          <p:cNvSpPr/>
          <p:nvPr/>
        </p:nvSpPr>
        <p:spPr>
          <a:xfrm>
            <a:off x="1119188" y="4102100"/>
            <a:ext cx="5000625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Ordering of events is implicit in logic</a:t>
            </a:r>
            <a:endParaRPr i="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6" name="Google Shape;1246;p39"/>
          <p:cNvSpPr/>
          <p:nvPr/>
        </p:nvSpPr>
        <p:spPr>
          <a:xfrm>
            <a:off x="1119188" y="3706813"/>
            <a:ext cx="6523037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Completion is ensured by careful timing analysis</a:t>
            </a:r>
            <a:endParaRPr i="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7" name="Google Shape;1247;p39"/>
          <p:cNvSpPr/>
          <p:nvPr/>
        </p:nvSpPr>
        <p:spPr>
          <a:xfrm>
            <a:off x="1163638" y="4683125"/>
            <a:ext cx="2224087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Self-timed design</a:t>
            </a:r>
            <a:endParaRPr i="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8" name="Google Shape;1248;p39"/>
          <p:cNvSpPr/>
          <p:nvPr/>
        </p:nvSpPr>
        <p:spPr>
          <a:xfrm>
            <a:off x="1130300" y="5219700"/>
            <a:ext cx="5621338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Completion ensured by completion signal</a:t>
            </a:r>
            <a:endParaRPr i="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9" name="Google Shape;1249;p39"/>
          <p:cNvSpPr/>
          <p:nvPr/>
        </p:nvSpPr>
        <p:spPr>
          <a:xfrm>
            <a:off x="1163638" y="5570538"/>
            <a:ext cx="5859462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Ordering imposed by handshaking protocol</a:t>
            </a:r>
            <a:endParaRPr i="0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4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Latch Parameters</a:t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1377950" y="1855788"/>
            <a:ext cx="762000" cy="1143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4"/>
          <p:cNvCxnSpPr/>
          <p:nvPr/>
        </p:nvCxnSpPr>
        <p:spPr>
          <a:xfrm>
            <a:off x="946150" y="2046288"/>
            <a:ext cx="431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4"/>
          <p:cNvCxnSpPr/>
          <p:nvPr/>
        </p:nvCxnSpPr>
        <p:spPr>
          <a:xfrm>
            <a:off x="958850" y="2706688"/>
            <a:ext cx="431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4"/>
          <p:cNvCxnSpPr/>
          <p:nvPr/>
        </p:nvCxnSpPr>
        <p:spPr>
          <a:xfrm>
            <a:off x="2139950" y="2084388"/>
            <a:ext cx="431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4"/>
          <p:cNvSpPr txBox="1"/>
          <p:nvPr/>
        </p:nvSpPr>
        <p:spPr>
          <a:xfrm>
            <a:off x="1377950" y="1893888"/>
            <a:ext cx="393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1371600" y="2514600"/>
            <a:ext cx="6223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1758950" y="1893888"/>
            <a:ext cx="393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7" name="Google Shape;107;p4"/>
          <p:cNvCxnSpPr/>
          <p:nvPr/>
        </p:nvCxnSpPr>
        <p:spPr>
          <a:xfrm>
            <a:off x="762000" y="4648200"/>
            <a:ext cx="38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4"/>
          <p:cNvCxnSpPr/>
          <p:nvPr/>
        </p:nvCxnSpPr>
        <p:spPr>
          <a:xfrm rot="10800000">
            <a:off x="1143000" y="42672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4"/>
          <p:cNvCxnSpPr/>
          <p:nvPr/>
        </p:nvCxnSpPr>
        <p:spPr>
          <a:xfrm>
            <a:off x="1143000" y="4267200"/>
            <a:ext cx="2286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4"/>
          <p:cNvCxnSpPr/>
          <p:nvPr/>
        </p:nvCxnSpPr>
        <p:spPr>
          <a:xfrm rot="10800000">
            <a:off x="3429000" y="42672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4"/>
          <p:cNvCxnSpPr/>
          <p:nvPr/>
        </p:nvCxnSpPr>
        <p:spPr>
          <a:xfrm>
            <a:off x="3429000" y="4648200"/>
            <a:ext cx="304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4"/>
          <p:cNvCxnSpPr/>
          <p:nvPr/>
        </p:nvCxnSpPr>
        <p:spPr>
          <a:xfrm>
            <a:off x="762000" y="5257800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4"/>
          <p:cNvCxnSpPr/>
          <p:nvPr/>
        </p:nvCxnSpPr>
        <p:spPr>
          <a:xfrm rot="10800000">
            <a:off x="1676400" y="48768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4"/>
          <p:cNvCxnSpPr/>
          <p:nvPr/>
        </p:nvCxnSpPr>
        <p:spPr>
          <a:xfrm>
            <a:off x="1676400" y="487680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4"/>
          <p:cNvCxnSpPr/>
          <p:nvPr/>
        </p:nvCxnSpPr>
        <p:spPr>
          <a:xfrm>
            <a:off x="2133600" y="487680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4"/>
          <p:cNvCxnSpPr/>
          <p:nvPr/>
        </p:nvCxnSpPr>
        <p:spPr>
          <a:xfrm>
            <a:off x="2590800" y="4876800"/>
            <a:ext cx="2819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4"/>
          <p:cNvCxnSpPr/>
          <p:nvPr/>
        </p:nvCxnSpPr>
        <p:spPr>
          <a:xfrm rot="10800000">
            <a:off x="5410200" y="48768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4"/>
          <p:cNvSpPr txBox="1"/>
          <p:nvPr/>
        </p:nvSpPr>
        <p:spPr>
          <a:xfrm>
            <a:off x="304800" y="4267200"/>
            <a:ext cx="393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381000" y="5257800"/>
            <a:ext cx="393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0" name="Google Shape;120;p4"/>
          <p:cNvCxnSpPr/>
          <p:nvPr/>
        </p:nvCxnSpPr>
        <p:spPr>
          <a:xfrm>
            <a:off x="838200" y="4038600"/>
            <a:ext cx="533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4"/>
          <p:cNvCxnSpPr/>
          <p:nvPr/>
        </p:nvCxnSpPr>
        <p:spPr>
          <a:xfrm rot="10800000">
            <a:off x="1371600" y="36576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4"/>
          <p:cNvCxnSpPr/>
          <p:nvPr/>
        </p:nvCxnSpPr>
        <p:spPr>
          <a:xfrm>
            <a:off x="1371600" y="36576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3200400" y="36576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200400" y="40386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4"/>
          <p:cNvCxnSpPr/>
          <p:nvPr/>
        </p:nvCxnSpPr>
        <p:spPr>
          <a:xfrm rot="10800000">
            <a:off x="5029200" y="36576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4"/>
          <p:cNvCxnSpPr/>
          <p:nvPr/>
        </p:nvCxnSpPr>
        <p:spPr>
          <a:xfrm>
            <a:off x="5029200" y="36576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4"/>
          <p:cNvCxnSpPr/>
          <p:nvPr/>
        </p:nvCxnSpPr>
        <p:spPr>
          <a:xfrm rot="10800000">
            <a:off x="6858000" y="36576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4"/>
          <p:cNvCxnSpPr/>
          <p:nvPr/>
        </p:nvCxnSpPr>
        <p:spPr>
          <a:xfrm>
            <a:off x="6858000" y="4038600"/>
            <a:ext cx="685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4"/>
          <p:cNvSpPr txBox="1"/>
          <p:nvPr/>
        </p:nvSpPr>
        <p:spPr>
          <a:xfrm>
            <a:off x="304800" y="35814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0" name="Google Shape;130;p4"/>
          <p:cNvCxnSpPr/>
          <p:nvPr/>
        </p:nvCxnSpPr>
        <p:spPr>
          <a:xfrm rot="10800000">
            <a:off x="6477000" y="42672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4"/>
          <p:cNvCxnSpPr/>
          <p:nvPr/>
        </p:nvCxnSpPr>
        <p:spPr>
          <a:xfrm>
            <a:off x="6477000" y="4267200"/>
            <a:ext cx="1066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4"/>
          <p:cNvCxnSpPr/>
          <p:nvPr/>
        </p:nvCxnSpPr>
        <p:spPr>
          <a:xfrm>
            <a:off x="5410200" y="5257800"/>
            <a:ext cx="1371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4"/>
          <p:cNvCxnSpPr/>
          <p:nvPr/>
        </p:nvCxnSpPr>
        <p:spPr>
          <a:xfrm rot="10800000">
            <a:off x="6781800" y="48768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4"/>
          <p:cNvCxnSpPr/>
          <p:nvPr/>
        </p:nvCxnSpPr>
        <p:spPr>
          <a:xfrm>
            <a:off x="6781800" y="4876800"/>
            <a:ext cx="76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4"/>
          <p:cNvCxnSpPr/>
          <p:nvPr/>
        </p:nvCxnSpPr>
        <p:spPr>
          <a:xfrm>
            <a:off x="1066800" y="50292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4"/>
          <p:cNvCxnSpPr/>
          <p:nvPr/>
        </p:nvCxnSpPr>
        <p:spPr>
          <a:xfrm rot="10800000">
            <a:off x="1676400" y="50292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4"/>
          <p:cNvCxnSpPr/>
          <p:nvPr/>
        </p:nvCxnSpPr>
        <p:spPr>
          <a:xfrm>
            <a:off x="1358900" y="3370263"/>
            <a:ext cx="12700" cy="188753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8" name="Google Shape;138;p4"/>
          <p:cNvSpPr txBox="1"/>
          <p:nvPr/>
        </p:nvSpPr>
        <p:spPr>
          <a:xfrm>
            <a:off x="1600200" y="5118100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c-q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9" name="Google Shape;139;p4"/>
          <p:cNvCxnSpPr/>
          <p:nvPr/>
        </p:nvCxnSpPr>
        <p:spPr>
          <a:xfrm>
            <a:off x="3200400" y="3733800"/>
            <a:ext cx="0" cy="914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0" name="Google Shape;140;p4"/>
          <p:cNvSpPr txBox="1"/>
          <p:nvPr/>
        </p:nvSpPr>
        <p:spPr>
          <a:xfrm>
            <a:off x="2563813" y="4419600"/>
            <a:ext cx="7127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hold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1" name="Google Shape;141;p4"/>
          <p:cNvCxnSpPr/>
          <p:nvPr/>
        </p:nvCxnSpPr>
        <p:spPr>
          <a:xfrm>
            <a:off x="2895600" y="4419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4"/>
          <p:cNvCxnSpPr/>
          <p:nvPr/>
        </p:nvCxnSpPr>
        <p:spPr>
          <a:xfrm rot="10800000">
            <a:off x="3429000" y="4419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4"/>
          <p:cNvSpPr txBox="1"/>
          <p:nvPr/>
        </p:nvSpPr>
        <p:spPr>
          <a:xfrm>
            <a:off x="1828800" y="3657600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PW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4" name="Google Shape;144;p4"/>
          <p:cNvCxnSpPr/>
          <p:nvPr/>
        </p:nvCxnSpPr>
        <p:spPr>
          <a:xfrm rot="10800000">
            <a:off x="1371600" y="38862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4"/>
          <p:cNvCxnSpPr/>
          <p:nvPr/>
        </p:nvCxnSpPr>
        <p:spPr>
          <a:xfrm>
            <a:off x="2895600" y="38862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4"/>
          <p:cNvCxnSpPr/>
          <p:nvPr/>
        </p:nvCxnSpPr>
        <p:spPr>
          <a:xfrm>
            <a:off x="6477000" y="3733800"/>
            <a:ext cx="0" cy="914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4"/>
          <p:cNvCxnSpPr/>
          <p:nvPr/>
        </p:nvCxnSpPr>
        <p:spPr>
          <a:xfrm>
            <a:off x="6172200" y="38100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4"/>
          <p:cNvCxnSpPr/>
          <p:nvPr/>
        </p:nvCxnSpPr>
        <p:spPr>
          <a:xfrm rot="10800000">
            <a:off x="6858000" y="38100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4"/>
          <p:cNvSpPr txBox="1"/>
          <p:nvPr/>
        </p:nvSpPr>
        <p:spPr>
          <a:xfrm>
            <a:off x="6477000" y="3886200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0" name="Google Shape;150;p4"/>
          <p:cNvCxnSpPr/>
          <p:nvPr/>
        </p:nvCxnSpPr>
        <p:spPr>
          <a:xfrm>
            <a:off x="6477000" y="4343400"/>
            <a:ext cx="0" cy="914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4"/>
          <p:cNvCxnSpPr/>
          <p:nvPr/>
        </p:nvCxnSpPr>
        <p:spPr>
          <a:xfrm>
            <a:off x="6172200" y="50292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4"/>
          <p:cNvCxnSpPr/>
          <p:nvPr/>
        </p:nvCxnSpPr>
        <p:spPr>
          <a:xfrm rot="10800000">
            <a:off x="6781800" y="50292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4"/>
          <p:cNvSpPr txBox="1"/>
          <p:nvPr/>
        </p:nvSpPr>
        <p:spPr>
          <a:xfrm>
            <a:off x="6705600" y="5092700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d-q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914400" y="5943600"/>
            <a:ext cx="69500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Delays can be different for rising and falling data transitions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3052763" y="3232150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6" name="Google Shape;156;p4"/>
          <p:cNvCxnSpPr/>
          <p:nvPr/>
        </p:nvCxnSpPr>
        <p:spPr>
          <a:xfrm rot="10800000">
            <a:off x="1358900" y="3525838"/>
            <a:ext cx="173513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4"/>
          <p:cNvCxnSpPr/>
          <p:nvPr/>
        </p:nvCxnSpPr>
        <p:spPr>
          <a:xfrm>
            <a:off x="3979863" y="3525838"/>
            <a:ext cx="10509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4"/>
          <p:cNvCxnSpPr/>
          <p:nvPr/>
        </p:nvCxnSpPr>
        <p:spPr>
          <a:xfrm>
            <a:off x="5027613" y="3419475"/>
            <a:ext cx="0" cy="54451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5" name="Google Shape;1255;p40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Synchronous Pipelined Datapath</a:t>
            </a:r>
            <a:endParaRPr/>
          </a:p>
        </p:txBody>
      </p:sp>
      <p:sp>
        <p:nvSpPr>
          <p:cNvPr id="1256" name="Google Shape;1256;p40"/>
          <p:cNvSpPr/>
          <p:nvPr/>
        </p:nvSpPr>
        <p:spPr>
          <a:xfrm>
            <a:off x="4421188" y="4624388"/>
            <a:ext cx="1587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40"/>
          <p:cNvSpPr/>
          <p:nvPr/>
        </p:nvSpPr>
        <p:spPr>
          <a:xfrm>
            <a:off x="4141788" y="30353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40"/>
          <p:cNvSpPr/>
          <p:nvPr/>
        </p:nvSpPr>
        <p:spPr>
          <a:xfrm>
            <a:off x="4891088" y="31242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40"/>
          <p:cNvSpPr/>
          <p:nvPr/>
        </p:nvSpPr>
        <p:spPr>
          <a:xfrm>
            <a:off x="4891088" y="36830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40"/>
          <p:cNvSpPr/>
          <p:nvPr/>
        </p:nvSpPr>
        <p:spPr>
          <a:xfrm>
            <a:off x="2273300" y="4624388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40"/>
          <p:cNvSpPr/>
          <p:nvPr/>
        </p:nvSpPr>
        <p:spPr>
          <a:xfrm>
            <a:off x="2463800" y="4624388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40"/>
          <p:cNvSpPr/>
          <p:nvPr/>
        </p:nvSpPr>
        <p:spPr>
          <a:xfrm>
            <a:off x="2197100" y="30353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40"/>
          <p:cNvSpPr/>
          <p:nvPr/>
        </p:nvSpPr>
        <p:spPr>
          <a:xfrm>
            <a:off x="3303588" y="3989388"/>
            <a:ext cx="12700" cy="12700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3303588" y="4624388"/>
            <a:ext cx="1587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40"/>
          <p:cNvSpPr/>
          <p:nvPr/>
        </p:nvSpPr>
        <p:spPr>
          <a:xfrm>
            <a:off x="3760788" y="4624388"/>
            <a:ext cx="1587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40"/>
          <p:cNvSpPr/>
          <p:nvPr/>
        </p:nvSpPr>
        <p:spPr>
          <a:xfrm>
            <a:off x="2935288" y="31242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40"/>
          <p:cNvSpPr/>
          <p:nvPr/>
        </p:nvSpPr>
        <p:spPr>
          <a:xfrm>
            <a:off x="2935288" y="36830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40"/>
          <p:cNvSpPr/>
          <p:nvPr/>
        </p:nvSpPr>
        <p:spPr>
          <a:xfrm>
            <a:off x="6340475" y="4624388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40"/>
          <p:cNvSpPr/>
          <p:nvPr/>
        </p:nvSpPr>
        <p:spPr>
          <a:xfrm>
            <a:off x="6072188" y="30353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40"/>
          <p:cNvSpPr/>
          <p:nvPr/>
        </p:nvSpPr>
        <p:spPr>
          <a:xfrm>
            <a:off x="7458075" y="4611688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40"/>
          <p:cNvSpPr/>
          <p:nvPr/>
        </p:nvSpPr>
        <p:spPr>
          <a:xfrm>
            <a:off x="6810375" y="31242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40"/>
          <p:cNvSpPr/>
          <p:nvPr/>
        </p:nvSpPr>
        <p:spPr>
          <a:xfrm>
            <a:off x="6810375" y="3683000"/>
            <a:ext cx="12700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40"/>
          <p:cNvSpPr/>
          <p:nvPr/>
        </p:nvSpPr>
        <p:spPr>
          <a:xfrm>
            <a:off x="5691188" y="4624388"/>
            <a:ext cx="1587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40"/>
          <p:cNvSpPr/>
          <p:nvPr/>
        </p:nvSpPr>
        <p:spPr>
          <a:xfrm>
            <a:off x="1498600" y="4637088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40"/>
          <p:cNvSpPr/>
          <p:nvPr/>
        </p:nvSpPr>
        <p:spPr>
          <a:xfrm>
            <a:off x="1816100" y="4624388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0"/>
          <p:cNvSpPr/>
          <p:nvPr/>
        </p:nvSpPr>
        <p:spPr>
          <a:xfrm>
            <a:off x="3151188" y="2501900"/>
            <a:ext cx="1587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40"/>
          <p:cNvSpPr/>
          <p:nvPr/>
        </p:nvSpPr>
        <p:spPr>
          <a:xfrm>
            <a:off x="3887788" y="2501900"/>
            <a:ext cx="1587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40"/>
          <p:cNvSpPr/>
          <p:nvPr/>
        </p:nvSpPr>
        <p:spPr>
          <a:xfrm>
            <a:off x="5132388" y="2501900"/>
            <a:ext cx="1587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40"/>
          <p:cNvSpPr/>
          <p:nvPr/>
        </p:nvSpPr>
        <p:spPr>
          <a:xfrm>
            <a:off x="5868988" y="2501900"/>
            <a:ext cx="1587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40"/>
          <p:cNvSpPr/>
          <p:nvPr/>
        </p:nvSpPr>
        <p:spPr>
          <a:xfrm>
            <a:off x="1930400" y="2501900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40"/>
          <p:cNvSpPr/>
          <p:nvPr/>
        </p:nvSpPr>
        <p:spPr>
          <a:xfrm>
            <a:off x="7839075" y="2501900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40"/>
          <p:cNvSpPr/>
          <p:nvPr/>
        </p:nvSpPr>
        <p:spPr>
          <a:xfrm>
            <a:off x="7927975" y="2921000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40"/>
          <p:cNvSpPr/>
          <p:nvPr/>
        </p:nvSpPr>
        <p:spPr>
          <a:xfrm>
            <a:off x="5945188" y="2921000"/>
            <a:ext cx="1587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40"/>
          <p:cNvSpPr/>
          <p:nvPr/>
        </p:nvSpPr>
        <p:spPr>
          <a:xfrm>
            <a:off x="3240088" y="2921000"/>
            <a:ext cx="1587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40"/>
          <p:cNvSpPr/>
          <p:nvPr/>
        </p:nvSpPr>
        <p:spPr>
          <a:xfrm>
            <a:off x="1257300" y="2921000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40"/>
          <p:cNvSpPr/>
          <p:nvPr/>
        </p:nvSpPr>
        <p:spPr>
          <a:xfrm>
            <a:off x="2006600" y="2921000"/>
            <a:ext cx="1588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7" name="Google Shape;12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100" y="2265363"/>
            <a:ext cx="819467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3" name="Google Shape;1293;p41"/>
          <p:cNvSpPr txBox="1"/>
          <p:nvPr>
            <p:ph type="title"/>
          </p:nvPr>
        </p:nvSpPr>
        <p:spPr>
          <a:xfrm>
            <a:off x="533400" y="2286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Self-Timed Pipelined Datapath</a:t>
            </a:r>
            <a:endParaRPr/>
          </a:p>
        </p:txBody>
      </p:sp>
      <p:pic>
        <p:nvPicPr>
          <p:cNvPr id="1294" name="Google Shape;129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774825"/>
            <a:ext cx="6886575" cy="3824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4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0" name="Google Shape;1300;p42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Completion Signal Generation</a:t>
            </a:r>
            <a:endParaRPr/>
          </a:p>
        </p:txBody>
      </p:sp>
      <p:pic>
        <p:nvPicPr>
          <p:cNvPr id="1301" name="Google Shape;13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595438"/>
            <a:ext cx="5502275" cy="408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4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7" name="Google Shape;1307;p43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Completion Signal Generation</a:t>
            </a:r>
            <a:endParaRPr/>
          </a:p>
        </p:txBody>
      </p:sp>
      <p:pic>
        <p:nvPicPr>
          <p:cNvPr id="1308" name="Google Shape;1308;p43"/>
          <p:cNvPicPr preferRelativeResize="0"/>
          <p:nvPr/>
        </p:nvPicPr>
        <p:blipFill rotWithShape="1">
          <a:blip r:embed="rId3">
            <a:alphaModFix/>
          </a:blip>
          <a:srcRect b="44562" l="19101" r="27180" t="25586"/>
          <a:stretch/>
        </p:blipFill>
        <p:spPr>
          <a:xfrm>
            <a:off x="1600200" y="1925638"/>
            <a:ext cx="557212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0" y="4953000"/>
            <a:ext cx="5033963" cy="6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5" name="Google Shape;1315;p44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Completion Signal in DCVSL</a:t>
            </a:r>
            <a:endParaRPr/>
          </a:p>
        </p:txBody>
      </p:sp>
      <p:sp>
        <p:nvSpPr>
          <p:cNvPr id="1316" name="Google Shape;1316;p44"/>
          <p:cNvSpPr/>
          <p:nvPr/>
        </p:nvSpPr>
        <p:spPr>
          <a:xfrm>
            <a:off x="2540000" y="3740150"/>
            <a:ext cx="876300" cy="86201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44"/>
          <p:cNvSpPr/>
          <p:nvPr/>
        </p:nvSpPr>
        <p:spPr>
          <a:xfrm>
            <a:off x="2540000" y="3727450"/>
            <a:ext cx="8890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44"/>
          <p:cNvSpPr/>
          <p:nvPr/>
        </p:nvSpPr>
        <p:spPr>
          <a:xfrm>
            <a:off x="3403600" y="3740150"/>
            <a:ext cx="25400" cy="874713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44"/>
          <p:cNvSpPr/>
          <p:nvPr/>
        </p:nvSpPr>
        <p:spPr>
          <a:xfrm>
            <a:off x="2527300" y="4589463"/>
            <a:ext cx="8890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44"/>
          <p:cNvSpPr/>
          <p:nvPr/>
        </p:nvSpPr>
        <p:spPr>
          <a:xfrm>
            <a:off x="2527300" y="3727450"/>
            <a:ext cx="25400" cy="874713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44"/>
          <p:cNvSpPr/>
          <p:nvPr/>
        </p:nvSpPr>
        <p:spPr>
          <a:xfrm>
            <a:off x="2959100" y="30559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44"/>
          <p:cNvSpPr/>
          <p:nvPr/>
        </p:nvSpPr>
        <p:spPr>
          <a:xfrm>
            <a:off x="2959100" y="3727450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44"/>
          <p:cNvSpPr/>
          <p:nvPr/>
        </p:nvSpPr>
        <p:spPr>
          <a:xfrm>
            <a:off x="2959100" y="3068638"/>
            <a:ext cx="25400" cy="658812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44"/>
          <p:cNvSpPr/>
          <p:nvPr/>
        </p:nvSpPr>
        <p:spPr>
          <a:xfrm>
            <a:off x="2362200" y="33464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44"/>
          <p:cNvSpPr/>
          <p:nvPr/>
        </p:nvSpPr>
        <p:spPr>
          <a:xfrm>
            <a:off x="2959100" y="33464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44"/>
          <p:cNvSpPr/>
          <p:nvPr/>
        </p:nvSpPr>
        <p:spPr>
          <a:xfrm>
            <a:off x="2374900" y="3346450"/>
            <a:ext cx="5842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44"/>
          <p:cNvSpPr/>
          <p:nvPr/>
        </p:nvSpPr>
        <p:spPr>
          <a:xfrm>
            <a:off x="2959100" y="22050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44"/>
          <p:cNvSpPr/>
          <p:nvPr/>
        </p:nvSpPr>
        <p:spPr>
          <a:xfrm>
            <a:off x="2959100" y="19764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44"/>
          <p:cNvSpPr/>
          <p:nvPr/>
        </p:nvSpPr>
        <p:spPr>
          <a:xfrm>
            <a:off x="2959100" y="1989138"/>
            <a:ext cx="25400" cy="2159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44"/>
          <p:cNvSpPr/>
          <p:nvPr/>
        </p:nvSpPr>
        <p:spPr>
          <a:xfrm>
            <a:off x="2959100" y="4805363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44"/>
          <p:cNvSpPr/>
          <p:nvPr/>
        </p:nvSpPr>
        <p:spPr>
          <a:xfrm>
            <a:off x="2959100" y="4576763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44"/>
          <p:cNvSpPr/>
          <p:nvPr/>
        </p:nvSpPr>
        <p:spPr>
          <a:xfrm>
            <a:off x="2959100" y="4589463"/>
            <a:ext cx="25400" cy="2159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44"/>
          <p:cNvSpPr/>
          <p:nvPr/>
        </p:nvSpPr>
        <p:spPr>
          <a:xfrm>
            <a:off x="2819400" y="19764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44"/>
          <p:cNvSpPr/>
          <p:nvPr/>
        </p:nvSpPr>
        <p:spPr>
          <a:xfrm>
            <a:off x="3124200" y="19764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44"/>
          <p:cNvSpPr/>
          <p:nvPr/>
        </p:nvSpPr>
        <p:spPr>
          <a:xfrm>
            <a:off x="2832100" y="1976438"/>
            <a:ext cx="2921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44"/>
          <p:cNvSpPr/>
          <p:nvPr/>
        </p:nvSpPr>
        <p:spPr>
          <a:xfrm>
            <a:off x="2768600" y="4032250"/>
            <a:ext cx="4159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PDN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44"/>
          <p:cNvSpPr/>
          <p:nvPr/>
        </p:nvSpPr>
        <p:spPr>
          <a:xfrm>
            <a:off x="2222500" y="38544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44"/>
          <p:cNvSpPr/>
          <p:nvPr/>
        </p:nvSpPr>
        <p:spPr>
          <a:xfrm>
            <a:off x="2527300" y="38544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44"/>
          <p:cNvSpPr/>
          <p:nvPr/>
        </p:nvSpPr>
        <p:spPr>
          <a:xfrm>
            <a:off x="2235200" y="3854450"/>
            <a:ext cx="2921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44"/>
          <p:cNvSpPr/>
          <p:nvPr/>
        </p:nvSpPr>
        <p:spPr>
          <a:xfrm>
            <a:off x="2222500" y="40703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44"/>
          <p:cNvSpPr/>
          <p:nvPr/>
        </p:nvSpPr>
        <p:spPr>
          <a:xfrm>
            <a:off x="2527300" y="40703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44"/>
          <p:cNvSpPr/>
          <p:nvPr/>
        </p:nvSpPr>
        <p:spPr>
          <a:xfrm>
            <a:off x="2235200" y="4070350"/>
            <a:ext cx="2921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4"/>
          <p:cNvSpPr/>
          <p:nvPr/>
        </p:nvSpPr>
        <p:spPr>
          <a:xfrm>
            <a:off x="2222500" y="42592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44"/>
          <p:cNvSpPr/>
          <p:nvPr/>
        </p:nvSpPr>
        <p:spPr>
          <a:xfrm>
            <a:off x="2527300" y="42592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4"/>
          <p:cNvSpPr/>
          <p:nvPr/>
        </p:nvSpPr>
        <p:spPr>
          <a:xfrm>
            <a:off x="2235200" y="4259263"/>
            <a:ext cx="2921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4"/>
          <p:cNvSpPr/>
          <p:nvPr/>
        </p:nvSpPr>
        <p:spPr>
          <a:xfrm>
            <a:off x="2171700" y="4006850"/>
            <a:ext cx="63500" cy="114300"/>
          </a:xfrm>
          <a:custGeom>
            <a:rect b="b" l="l" r="r" t="t"/>
            <a:pathLst>
              <a:path extrusionOk="0" h="72" w="40">
                <a:moveTo>
                  <a:pt x="40" y="32"/>
                </a:moveTo>
                <a:lnTo>
                  <a:pt x="40" y="8"/>
                </a:lnTo>
                <a:lnTo>
                  <a:pt x="24" y="0"/>
                </a:lnTo>
                <a:lnTo>
                  <a:pt x="8" y="8"/>
                </a:lnTo>
                <a:lnTo>
                  <a:pt x="0" y="32"/>
                </a:lnTo>
                <a:lnTo>
                  <a:pt x="8" y="64"/>
                </a:lnTo>
                <a:lnTo>
                  <a:pt x="24" y="72"/>
                </a:lnTo>
                <a:lnTo>
                  <a:pt x="40" y="64"/>
                </a:lnTo>
                <a:lnTo>
                  <a:pt x="40" y="32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4"/>
          <p:cNvSpPr/>
          <p:nvPr/>
        </p:nvSpPr>
        <p:spPr>
          <a:xfrm>
            <a:off x="2159000" y="3994150"/>
            <a:ext cx="88900" cy="139700"/>
          </a:xfrm>
          <a:custGeom>
            <a:rect b="b" l="l" r="r" t="t"/>
            <a:pathLst>
              <a:path extrusionOk="0" h="88" w="56">
                <a:moveTo>
                  <a:pt x="40" y="40"/>
                </a:moveTo>
                <a:lnTo>
                  <a:pt x="40" y="16"/>
                </a:lnTo>
                <a:lnTo>
                  <a:pt x="48" y="24"/>
                </a:lnTo>
                <a:lnTo>
                  <a:pt x="48" y="24"/>
                </a:lnTo>
                <a:lnTo>
                  <a:pt x="32" y="16"/>
                </a:lnTo>
                <a:lnTo>
                  <a:pt x="40" y="16"/>
                </a:lnTo>
                <a:lnTo>
                  <a:pt x="40" y="16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16" y="48"/>
                </a:lnTo>
                <a:lnTo>
                  <a:pt x="16" y="40"/>
                </a:lnTo>
                <a:lnTo>
                  <a:pt x="16" y="40"/>
                </a:lnTo>
                <a:lnTo>
                  <a:pt x="24" y="72"/>
                </a:lnTo>
                <a:lnTo>
                  <a:pt x="24" y="64"/>
                </a:lnTo>
                <a:lnTo>
                  <a:pt x="24" y="64"/>
                </a:lnTo>
                <a:lnTo>
                  <a:pt x="40" y="72"/>
                </a:lnTo>
                <a:lnTo>
                  <a:pt x="32" y="72"/>
                </a:lnTo>
                <a:lnTo>
                  <a:pt x="32" y="72"/>
                </a:lnTo>
                <a:lnTo>
                  <a:pt x="48" y="64"/>
                </a:lnTo>
                <a:lnTo>
                  <a:pt x="40" y="72"/>
                </a:lnTo>
                <a:lnTo>
                  <a:pt x="40" y="72"/>
                </a:lnTo>
                <a:lnTo>
                  <a:pt x="40" y="40"/>
                </a:lnTo>
                <a:lnTo>
                  <a:pt x="40" y="40"/>
                </a:lnTo>
                <a:lnTo>
                  <a:pt x="56" y="40"/>
                </a:lnTo>
                <a:lnTo>
                  <a:pt x="56" y="40"/>
                </a:lnTo>
                <a:lnTo>
                  <a:pt x="56" y="72"/>
                </a:lnTo>
                <a:lnTo>
                  <a:pt x="56" y="72"/>
                </a:lnTo>
                <a:lnTo>
                  <a:pt x="56" y="80"/>
                </a:lnTo>
                <a:lnTo>
                  <a:pt x="40" y="88"/>
                </a:lnTo>
                <a:lnTo>
                  <a:pt x="40" y="88"/>
                </a:lnTo>
                <a:lnTo>
                  <a:pt x="32" y="88"/>
                </a:lnTo>
                <a:lnTo>
                  <a:pt x="16" y="80"/>
                </a:lnTo>
                <a:lnTo>
                  <a:pt x="16" y="80"/>
                </a:lnTo>
                <a:lnTo>
                  <a:pt x="8" y="72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8" y="16"/>
                </a:lnTo>
                <a:lnTo>
                  <a:pt x="8" y="16"/>
                </a:lnTo>
                <a:lnTo>
                  <a:pt x="16" y="8"/>
                </a:lnTo>
                <a:lnTo>
                  <a:pt x="32" y="0"/>
                </a:lnTo>
                <a:lnTo>
                  <a:pt x="32" y="0"/>
                </a:lnTo>
                <a:lnTo>
                  <a:pt x="40" y="0"/>
                </a:lnTo>
                <a:lnTo>
                  <a:pt x="56" y="8"/>
                </a:lnTo>
                <a:lnTo>
                  <a:pt x="56" y="8"/>
                </a:lnTo>
                <a:lnTo>
                  <a:pt x="56" y="16"/>
                </a:lnTo>
                <a:lnTo>
                  <a:pt x="56" y="40"/>
                </a:lnTo>
                <a:lnTo>
                  <a:pt x="40" y="4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4"/>
          <p:cNvSpPr/>
          <p:nvPr/>
        </p:nvSpPr>
        <p:spPr>
          <a:xfrm>
            <a:off x="2222500" y="4057650"/>
            <a:ext cx="25400" cy="1588"/>
          </a:xfrm>
          <a:custGeom>
            <a:rect b="b" l="l" r="r" t="t"/>
            <a:pathLst>
              <a:path extrusionOk="0" h="120000" w="16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44"/>
          <p:cNvSpPr/>
          <p:nvPr/>
        </p:nvSpPr>
        <p:spPr>
          <a:xfrm>
            <a:off x="2171700" y="3803650"/>
            <a:ext cx="63500" cy="114300"/>
          </a:xfrm>
          <a:custGeom>
            <a:rect b="b" l="l" r="r" t="t"/>
            <a:pathLst>
              <a:path extrusionOk="0" h="72" w="40">
                <a:moveTo>
                  <a:pt x="40" y="32"/>
                </a:moveTo>
                <a:lnTo>
                  <a:pt x="32" y="8"/>
                </a:lnTo>
                <a:lnTo>
                  <a:pt x="16" y="0"/>
                </a:lnTo>
                <a:lnTo>
                  <a:pt x="8" y="8"/>
                </a:lnTo>
                <a:lnTo>
                  <a:pt x="0" y="32"/>
                </a:lnTo>
                <a:lnTo>
                  <a:pt x="8" y="64"/>
                </a:lnTo>
                <a:lnTo>
                  <a:pt x="16" y="72"/>
                </a:lnTo>
                <a:lnTo>
                  <a:pt x="32" y="64"/>
                </a:lnTo>
                <a:lnTo>
                  <a:pt x="40" y="32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4"/>
          <p:cNvSpPr/>
          <p:nvPr/>
        </p:nvSpPr>
        <p:spPr>
          <a:xfrm>
            <a:off x="2159000" y="3790950"/>
            <a:ext cx="88900" cy="139700"/>
          </a:xfrm>
          <a:custGeom>
            <a:rect b="b" l="l" r="r" t="t"/>
            <a:pathLst>
              <a:path extrusionOk="0" h="88" w="56">
                <a:moveTo>
                  <a:pt x="40" y="48"/>
                </a:moveTo>
                <a:lnTo>
                  <a:pt x="32" y="24"/>
                </a:lnTo>
                <a:lnTo>
                  <a:pt x="40" y="24"/>
                </a:lnTo>
                <a:lnTo>
                  <a:pt x="40" y="24"/>
                </a:lnTo>
                <a:lnTo>
                  <a:pt x="24" y="16"/>
                </a:lnTo>
                <a:lnTo>
                  <a:pt x="32" y="16"/>
                </a:lnTo>
                <a:lnTo>
                  <a:pt x="32" y="16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16" y="48"/>
                </a:lnTo>
                <a:lnTo>
                  <a:pt x="16" y="40"/>
                </a:lnTo>
                <a:lnTo>
                  <a:pt x="16" y="40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32" y="80"/>
                </a:lnTo>
                <a:lnTo>
                  <a:pt x="24" y="72"/>
                </a:lnTo>
                <a:lnTo>
                  <a:pt x="24" y="72"/>
                </a:lnTo>
                <a:lnTo>
                  <a:pt x="40" y="64"/>
                </a:lnTo>
                <a:lnTo>
                  <a:pt x="32" y="72"/>
                </a:lnTo>
                <a:lnTo>
                  <a:pt x="32" y="72"/>
                </a:lnTo>
                <a:lnTo>
                  <a:pt x="40" y="40"/>
                </a:lnTo>
                <a:lnTo>
                  <a:pt x="40" y="40"/>
                </a:lnTo>
                <a:lnTo>
                  <a:pt x="56" y="40"/>
                </a:lnTo>
                <a:lnTo>
                  <a:pt x="56" y="40"/>
                </a:lnTo>
                <a:lnTo>
                  <a:pt x="48" y="72"/>
                </a:lnTo>
                <a:lnTo>
                  <a:pt x="48" y="72"/>
                </a:lnTo>
                <a:lnTo>
                  <a:pt x="48" y="80"/>
                </a:lnTo>
                <a:lnTo>
                  <a:pt x="32" y="88"/>
                </a:lnTo>
                <a:lnTo>
                  <a:pt x="32" y="88"/>
                </a:lnTo>
                <a:lnTo>
                  <a:pt x="24" y="88"/>
                </a:lnTo>
                <a:lnTo>
                  <a:pt x="16" y="80"/>
                </a:lnTo>
                <a:lnTo>
                  <a:pt x="16" y="80"/>
                </a:lnTo>
                <a:lnTo>
                  <a:pt x="8" y="72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8" y="16"/>
                </a:lnTo>
                <a:lnTo>
                  <a:pt x="8" y="16"/>
                </a:lnTo>
                <a:lnTo>
                  <a:pt x="16" y="16"/>
                </a:lnTo>
                <a:lnTo>
                  <a:pt x="24" y="8"/>
                </a:lnTo>
                <a:lnTo>
                  <a:pt x="24" y="8"/>
                </a:lnTo>
                <a:lnTo>
                  <a:pt x="32" y="0"/>
                </a:lnTo>
                <a:lnTo>
                  <a:pt x="48" y="8"/>
                </a:lnTo>
                <a:lnTo>
                  <a:pt x="48" y="8"/>
                </a:lnTo>
                <a:lnTo>
                  <a:pt x="48" y="16"/>
                </a:lnTo>
                <a:lnTo>
                  <a:pt x="56" y="40"/>
                </a:lnTo>
                <a:lnTo>
                  <a:pt x="40" y="4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44"/>
          <p:cNvSpPr/>
          <p:nvPr/>
        </p:nvSpPr>
        <p:spPr>
          <a:xfrm>
            <a:off x="2222500" y="3854450"/>
            <a:ext cx="25400" cy="12700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4"/>
          <p:cNvSpPr/>
          <p:nvPr/>
        </p:nvSpPr>
        <p:spPr>
          <a:xfrm>
            <a:off x="2171700" y="4210050"/>
            <a:ext cx="76200" cy="112713"/>
          </a:xfrm>
          <a:custGeom>
            <a:rect b="b" l="l" r="r" t="t"/>
            <a:pathLst>
              <a:path extrusionOk="0" h="71" w="48">
                <a:moveTo>
                  <a:pt x="48" y="31"/>
                </a:moveTo>
                <a:lnTo>
                  <a:pt x="40" y="8"/>
                </a:lnTo>
                <a:lnTo>
                  <a:pt x="24" y="0"/>
                </a:lnTo>
                <a:lnTo>
                  <a:pt x="8" y="8"/>
                </a:lnTo>
                <a:lnTo>
                  <a:pt x="0" y="31"/>
                </a:lnTo>
                <a:lnTo>
                  <a:pt x="8" y="63"/>
                </a:lnTo>
                <a:lnTo>
                  <a:pt x="24" y="71"/>
                </a:lnTo>
                <a:lnTo>
                  <a:pt x="40" y="63"/>
                </a:lnTo>
                <a:lnTo>
                  <a:pt x="48" y="31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44"/>
          <p:cNvSpPr/>
          <p:nvPr/>
        </p:nvSpPr>
        <p:spPr>
          <a:xfrm>
            <a:off x="2159000" y="4197350"/>
            <a:ext cx="101600" cy="138113"/>
          </a:xfrm>
          <a:custGeom>
            <a:rect b="b" l="l" r="r" t="t"/>
            <a:pathLst>
              <a:path extrusionOk="0" h="87" w="64">
                <a:moveTo>
                  <a:pt x="48" y="47"/>
                </a:moveTo>
                <a:lnTo>
                  <a:pt x="40" y="24"/>
                </a:lnTo>
                <a:lnTo>
                  <a:pt x="48" y="24"/>
                </a:lnTo>
                <a:lnTo>
                  <a:pt x="48" y="24"/>
                </a:lnTo>
                <a:lnTo>
                  <a:pt x="32" y="16"/>
                </a:lnTo>
                <a:lnTo>
                  <a:pt x="40" y="16"/>
                </a:lnTo>
                <a:lnTo>
                  <a:pt x="40" y="16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16" y="47"/>
                </a:lnTo>
                <a:lnTo>
                  <a:pt x="16" y="39"/>
                </a:lnTo>
                <a:lnTo>
                  <a:pt x="16" y="39"/>
                </a:lnTo>
                <a:lnTo>
                  <a:pt x="24" y="71"/>
                </a:lnTo>
                <a:lnTo>
                  <a:pt x="24" y="63"/>
                </a:lnTo>
                <a:lnTo>
                  <a:pt x="24" y="63"/>
                </a:lnTo>
                <a:lnTo>
                  <a:pt x="40" y="71"/>
                </a:lnTo>
                <a:lnTo>
                  <a:pt x="32" y="71"/>
                </a:lnTo>
                <a:lnTo>
                  <a:pt x="32" y="71"/>
                </a:lnTo>
                <a:lnTo>
                  <a:pt x="48" y="63"/>
                </a:lnTo>
                <a:lnTo>
                  <a:pt x="40" y="71"/>
                </a:lnTo>
                <a:lnTo>
                  <a:pt x="40" y="71"/>
                </a:lnTo>
                <a:lnTo>
                  <a:pt x="48" y="39"/>
                </a:lnTo>
                <a:lnTo>
                  <a:pt x="48" y="39"/>
                </a:lnTo>
                <a:lnTo>
                  <a:pt x="64" y="39"/>
                </a:lnTo>
                <a:lnTo>
                  <a:pt x="64" y="39"/>
                </a:lnTo>
                <a:lnTo>
                  <a:pt x="56" y="71"/>
                </a:lnTo>
                <a:lnTo>
                  <a:pt x="56" y="71"/>
                </a:lnTo>
                <a:lnTo>
                  <a:pt x="56" y="79"/>
                </a:lnTo>
                <a:lnTo>
                  <a:pt x="40" y="87"/>
                </a:lnTo>
                <a:lnTo>
                  <a:pt x="40" y="87"/>
                </a:lnTo>
                <a:lnTo>
                  <a:pt x="32" y="87"/>
                </a:lnTo>
                <a:lnTo>
                  <a:pt x="16" y="79"/>
                </a:lnTo>
                <a:lnTo>
                  <a:pt x="16" y="79"/>
                </a:lnTo>
                <a:lnTo>
                  <a:pt x="8" y="71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8" y="16"/>
                </a:lnTo>
                <a:lnTo>
                  <a:pt x="8" y="16"/>
                </a:lnTo>
                <a:lnTo>
                  <a:pt x="16" y="8"/>
                </a:lnTo>
                <a:lnTo>
                  <a:pt x="32" y="0"/>
                </a:lnTo>
                <a:lnTo>
                  <a:pt x="32" y="0"/>
                </a:lnTo>
                <a:lnTo>
                  <a:pt x="40" y="0"/>
                </a:lnTo>
                <a:lnTo>
                  <a:pt x="56" y="8"/>
                </a:lnTo>
                <a:lnTo>
                  <a:pt x="56" y="8"/>
                </a:lnTo>
                <a:lnTo>
                  <a:pt x="56" y="16"/>
                </a:lnTo>
                <a:lnTo>
                  <a:pt x="64" y="39"/>
                </a:lnTo>
                <a:lnTo>
                  <a:pt x="48" y="47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4"/>
          <p:cNvSpPr/>
          <p:nvPr/>
        </p:nvSpPr>
        <p:spPr>
          <a:xfrm>
            <a:off x="2235200" y="4259263"/>
            <a:ext cx="25400" cy="12700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44"/>
          <p:cNvSpPr/>
          <p:nvPr/>
        </p:nvSpPr>
        <p:spPr>
          <a:xfrm>
            <a:off x="1447800" y="3194050"/>
            <a:ext cx="1238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44"/>
          <p:cNvSpPr/>
          <p:nvPr/>
        </p:nvSpPr>
        <p:spPr>
          <a:xfrm>
            <a:off x="1574800" y="3194050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44"/>
          <p:cNvSpPr/>
          <p:nvPr/>
        </p:nvSpPr>
        <p:spPr>
          <a:xfrm>
            <a:off x="3086100" y="23193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44"/>
          <p:cNvSpPr/>
          <p:nvPr/>
        </p:nvSpPr>
        <p:spPr>
          <a:xfrm>
            <a:off x="3086100" y="29797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44"/>
          <p:cNvSpPr/>
          <p:nvPr/>
        </p:nvSpPr>
        <p:spPr>
          <a:xfrm>
            <a:off x="3086100" y="2332038"/>
            <a:ext cx="25400" cy="647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44"/>
          <p:cNvSpPr/>
          <p:nvPr/>
        </p:nvSpPr>
        <p:spPr>
          <a:xfrm>
            <a:off x="2971800" y="28527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44"/>
          <p:cNvSpPr/>
          <p:nvPr/>
        </p:nvSpPr>
        <p:spPr>
          <a:xfrm>
            <a:off x="2984500" y="2852738"/>
            <a:ext cx="1270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4"/>
          <p:cNvSpPr/>
          <p:nvPr/>
        </p:nvSpPr>
        <p:spPr>
          <a:xfrm>
            <a:off x="3086100" y="2433638"/>
            <a:ext cx="25400" cy="4318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44"/>
          <p:cNvSpPr/>
          <p:nvPr/>
        </p:nvSpPr>
        <p:spPr>
          <a:xfrm>
            <a:off x="2971800" y="24336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44"/>
          <p:cNvSpPr/>
          <p:nvPr/>
        </p:nvSpPr>
        <p:spPr>
          <a:xfrm>
            <a:off x="2984500" y="2433638"/>
            <a:ext cx="1143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44"/>
          <p:cNvSpPr/>
          <p:nvPr/>
        </p:nvSpPr>
        <p:spPr>
          <a:xfrm>
            <a:off x="2971800" y="24463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44"/>
          <p:cNvSpPr/>
          <p:nvPr/>
        </p:nvSpPr>
        <p:spPr>
          <a:xfrm>
            <a:off x="2971800" y="22177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44"/>
          <p:cNvSpPr/>
          <p:nvPr/>
        </p:nvSpPr>
        <p:spPr>
          <a:xfrm>
            <a:off x="2971800" y="2230438"/>
            <a:ext cx="25400" cy="2159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44"/>
          <p:cNvSpPr/>
          <p:nvPr/>
        </p:nvSpPr>
        <p:spPr>
          <a:xfrm>
            <a:off x="2971800" y="28527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44"/>
          <p:cNvSpPr/>
          <p:nvPr/>
        </p:nvSpPr>
        <p:spPr>
          <a:xfrm>
            <a:off x="2971800" y="30813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44"/>
          <p:cNvSpPr/>
          <p:nvPr/>
        </p:nvSpPr>
        <p:spPr>
          <a:xfrm>
            <a:off x="2971800" y="2865438"/>
            <a:ext cx="25400" cy="2159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44"/>
          <p:cNvSpPr/>
          <p:nvPr/>
        </p:nvSpPr>
        <p:spPr>
          <a:xfrm>
            <a:off x="3149600" y="24336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44"/>
          <p:cNvSpPr/>
          <p:nvPr/>
        </p:nvSpPr>
        <p:spPr>
          <a:xfrm>
            <a:off x="3149600" y="28654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44"/>
          <p:cNvSpPr/>
          <p:nvPr/>
        </p:nvSpPr>
        <p:spPr>
          <a:xfrm>
            <a:off x="3149600" y="2446338"/>
            <a:ext cx="25400" cy="4191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44"/>
          <p:cNvSpPr/>
          <p:nvPr/>
        </p:nvSpPr>
        <p:spPr>
          <a:xfrm>
            <a:off x="3759200" y="26622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44"/>
          <p:cNvSpPr/>
          <p:nvPr/>
        </p:nvSpPr>
        <p:spPr>
          <a:xfrm>
            <a:off x="3251200" y="26622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44"/>
          <p:cNvSpPr/>
          <p:nvPr/>
        </p:nvSpPr>
        <p:spPr>
          <a:xfrm>
            <a:off x="3263900" y="2662238"/>
            <a:ext cx="4953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44"/>
          <p:cNvSpPr/>
          <p:nvPr/>
        </p:nvSpPr>
        <p:spPr>
          <a:xfrm>
            <a:off x="3175000" y="2624138"/>
            <a:ext cx="76200" cy="101600"/>
          </a:xfrm>
          <a:custGeom>
            <a:rect b="b" l="l" r="r" t="t"/>
            <a:pathLst>
              <a:path extrusionOk="0" h="64" w="48">
                <a:moveTo>
                  <a:pt x="48" y="32"/>
                </a:moveTo>
                <a:lnTo>
                  <a:pt x="40" y="8"/>
                </a:lnTo>
                <a:lnTo>
                  <a:pt x="24" y="0"/>
                </a:lnTo>
                <a:lnTo>
                  <a:pt x="8" y="8"/>
                </a:lnTo>
                <a:lnTo>
                  <a:pt x="0" y="32"/>
                </a:lnTo>
                <a:lnTo>
                  <a:pt x="8" y="56"/>
                </a:lnTo>
                <a:lnTo>
                  <a:pt x="24" y="64"/>
                </a:lnTo>
                <a:lnTo>
                  <a:pt x="40" y="56"/>
                </a:lnTo>
                <a:lnTo>
                  <a:pt x="48" y="32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44"/>
          <p:cNvSpPr/>
          <p:nvPr/>
        </p:nvSpPr>
        <p:spPr>
          <a:xfrm>
            <a:off x="3162300" y="2611438"/>
            <a:ext cx="101600" cy="127000"/>
          </a:xfrm>
          <a:custGeom>
            <a:rect b="b" l="l" r="r" t="t"/>
            <a:pathLst>
              <a:path extrusionOk="0" h="80" w="64">
                <a:moveTo>
                  <a:pt x="48" y="48"/>
                </a:moveTo>
                <a:lnTo>
                  <a:pt x="40" y="24"/>
                </a:lnTo>
                <a:lnTo>
                  <a:pt x="48" y="24"/>
                </a:lnTo>
                <a:lnTo>
                  <a:pt x="48" y="24"/>
                </a:lnTo>
                <a:lnTo>
                  <a:pt x="32" y="16"/>
                </a:lnTo>
                <a:lnTo>
                  <a:pt x="40" y="16"/>
                </a:lnTo>
                <a:lnTo>
                  <a:pt x="40" y="16"/>
                </a:lnTo>
                <a:lnTo>
                  <a:pt x="24" y="24"/>
                </a:lnTo>
                <a:lnTo>
                  <a:pt x="24" y="24"/>
                </a:lnTo>
                <a:lnTo>
                  <a:pt x="24" y="24"/>
                </a:lnTo>
                <a:lnTo>
                  <a:pt x="16" y="48"/>
                </a:lnTo>
                <a:lnTo>
                  <a:pt x="16" y="40"/>
                </a:lnTo>
                <a:lnTo>
                  <a:pt x="16" y="40"/>
                </a:lnTo>
                <a:lnTo>
                  <a:pt x="24" y="64"/>
                </a:lnTo>
                <a:lnTo>
                  <a:pt x="24" y="56"/>
                </a:lnTo>
                <a:lnTo>
                  <a:pt x="24" y="56"/>
                </a:lnTo>
                <a:lnTo>
                  <a:pt x="40" y="64"/>
                </a:lnTo>
                <a:lnTo>
                  <a:pt x="32" y="64"/>
                </a:lnTo>
                <a:lnTo>
                  <a:pt x="32" y="64"/>
                </a:lnTo>
                <a:lnTo>
                  <a:pt x="48" y="56"/>
                </a:lnTo>
                <a:lnTo>
                  <a:pt x="40" y="64"/>
                </a:lnTo>
                <a:lnTo>
                  <a:pt x="40" y="64"/>
                </a:lnTo>
                <a:lnTo>
                  <a:pt x="48" y="40"/>
                </a:lnTo>
                <a:lnTo>
                  <a:pt x="48" y="40"/>
                </a:lnTo>
                <a:lnTo>
                  <a:pt x="64" y="48"/>
                </a:lnTo>
                <a:lnTo>
                  <a:pt x="64" y="48"/>
                </a:lnTo>
                <a:lnTo>
                  <a:pt x="56" y="72"/>
                </a:lnTo>
                <a:lnTo>
                  <a:pt x="56" y="72"/>
                </a:lnTo>
                <a:lnTo>
                  <a:pt x="56" y="72"/>
                </a:lnTo>
                <a:lnTo>
                  <a:pt x="40" y="80"/>
                </a:lnTo>
                <a:lnTo>
                  <a:pt x="40" y="80"/>
                </a:lnTo>
                <a:lnTo>
                  <a:pt x="32" y="80"/>
                </a:lnTo>
                <a:lnTo>
                  <a:pt x="16" y="72"/>
                </a:lnTo>
                <a:lnTo>
                  <a:pt x="16" y="72"/>
                </a:lnTo>
                <a:lnTo>
                  <a:pt x="8" y="72"/>
                </a:lnTo>
                <a:lnTo>
                  <a:pt x="0" y="48"/>
                </a:lnTo>
                <a:lnTo>
                  <a:pt x="0" y="48"/>
                </a:lnTo>
                <a:lnTo>
                  <a:pt x="0" y="40"/>
                </a:lnTo>
                <a:lnTo>
                  <a:pt x="8" y="16"/>
                </a:lnTo>
                <a:lnTo>
                  <a:pt x="8" y="16"/>
                </a:lnTo>
                <a:lnTo>
                  <a:pt x="16" y="8"/>
                </a:lnTo>
                <a:lnTo>
                  <a:pt x="32" y="0"/>
                </a:lnTo>
                <a:lnTo>
                  <a:pt x="32" y="0"/>
                </a:lnTo>
                <a:lnTo>
                  <a:pt x="40" y="0"/>
                </a:lnTo>
                <a:lnTo>
                  <a:pt x="56" y="8"/>
                </a:lnTo>
                <a:lnTo>
                  <a:pt x="56" y="8"/>
                </a:lnTo>
                <a:lnTo>
                  <a:pt x="56" y="16"/>
                </a:lnTo>
                <a:lnTo>
                  <a:pt x="64" y="40"/>
                </a:lnTo>
                <a:lnTo>
                  <a:pt x="48" y="4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44"/>
          <p:cNvSpPr/>
          <p:nvPr/>
        </p:nvSpPr>
        <p:spPr>
          <a:xfrm>
            <a:off x="3238500" y="2674938"/>
            <a:ext cx="25400" cy="12700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44"/>
          <p:cNvSpPr/>
          <p:nvPr/>
        </p:nvSpPr>
        <p:spPr>
          <a:xfrm>
            <a:off x="3721100" y="3727450"/>
            <a:ext cx="889000" cy="86201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44"/>
          <p:cNvSpPr/>
          <p:nvPr/>
        </p:nvSpPr>
        <p:spPr>
          <a:xfrm>
            <a:off x="3721100" y="3714750"/>
            <a:ext cx="901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44"/>
          <p:cNvSpPr/>
          <p:nvPr/>
        </p:nvSpPr>
        <p:spPr>
          <a:xfrm>
            <a:off x="4597400" y="3727450"/>
            <a:ext cx="25400" cy="874713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44"/>
          <p:cNvSpPr/>
          <p:nvPr/>
        </p:nvSpPr>
        <p:spPr>
          <a:xfrm>
            <a:off x="3708400" y="4576763"/>
            <a:ext cx="901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44"/>
          <p:cNvSpPr/>
          <p:nvPr/>
        </p:nvSpPr>
        <p:spPr>
          <a:xfrm>
            <a:off x="3708400" y="3714750"/>
            <a:ext cx="25400" cy="874713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44"/>
          <p:cNvSpPr/>
          <p:nvPr/>
        </p:nvSpPr>
        <p:spPr>
          <a:xfrm>
            <a:off x="4140200" y="30559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44"/>
          <p:cNvSpPr/>
          <p:nvPr/>
        </p:nvSpPr>
        <p:spPr>
          <a:xfrm>
            <a:off x="4140200" y="3727450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44"/>
          <p:cNvSpPr/>
          <p:nvPr/>
        </p:nvSpPr>
        <p:spPr>
          <a:xfrm>
            <a:off x="4140200" y="3068638"/>
            <a:ext cx="25400" cy="658812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44"/>
          <p:cNvSpPr/>
          <p:nvPr/>
        </p:nvSpPr>
        <p:spPr>
          <a:xfrm>
            <a:off x="4140200" y="33845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44"/>
          <p:cNvSpPr/>
          <p:nvPr/>
        </p:nvSpPr>
        <p:spPr>
          <a:xfrm>
            <a:off x="4749800" y="33845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44"/>
          <p:cNvSpPr/>
          <p:nvPr/>
        </p:nvSpPr>
        <p:spPr>
          <a:xfrm>
            <a:off x="4152900" y="3384550"/>
            <a:ext cx="5969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44"/>
          <p:cNvSpPr/>
          <p:nvPr/>
        </p:nvSpPr>
        <p:spPr>
          <a:xfrm>
            <a:off x="4140200" y="22050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44"/>
          <p:cNvSpPr/>
          <p:nvPr/>
        </p:nvSpPr>
        <p:spPr>
          <a:xfrm>
            <a:off x="4140200" y="19764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44"/>
          <p:cNvSpPr/>
          <p:nvPr/>
        </p:nvSpPr>
        <p:spPr>
          <a:xfrm>
            <a:off x="4140200" y="1989138"/>
            <a:ext cx="25400" cy="2159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44"/>
          <p:cNvSpPr/>
          <p:nvPr/>
        </p:nvSpPr>
        <p:spPr>
          <a:xfrm>
            <a:off x="4140200" y="4805363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44"/>
          <p:cNvSpPr/>
          <p:nvPr/>
        </p:nvSpPr>
        <p:spPr>
          <a:xfrm>
            <a:off x="4140200" y="4576763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44"/>
          <p:cNvSpPr/>
          <p:nvPr/>
        </p:nvSpPr>
        <p:spPr>
          <a:xfrm>
            <a:off x="4140200" y="4589463"/>
            <a:ext cx="25400" cy="2159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44"/>
          <p:cNvSpPr/>
          <p:nvPr/>
        </p:nvSpPr>
        <p:spPr>
          <a:xfrm>
            <a:off x="4000500" y="19764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44"/>
          <p:cNvSpPr/>
          <p:nvPr/>
        </p:nvSpPr>
        <p:spPr>
          <a:xfrm>
            <a:off x="4305300" y="19764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44"/>
          <p:cNvSpPr/>
          <p:nvPr/>
        </p:nvSpPr>
        <p:spPr>
          <a:xfrm>
            <a:off x="4013200" y="1976438"/>
            <a:ext cx="2921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44"/>
          <p:cNvSpPr/>
          <p:nvPr/>
        </p:nvSpPr>
        <p:spPr>
          <a:xfrm>
            <a:off x="3949700" y="4032250"/>
            <a:ext cx="4159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PDN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44"/>
          <p:cNvSpPr/>
          <p:nvPr/>
        </p:nvSpPr>
        <p:spPr>
          <a:xfrm>
            <a:off x="3949700" y="3981450"/>
            <a:ext cx="4191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44"/>
          <p:cNvSpPr/>
          <p:nvPr/>
        </p:nvSpPr>
        <p:spPr>
          <a:xfrm>
            <a:off x="3416300" y="38671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44"/>
          <p:cNvSpPr/>
          <p:nvPr/>
        </p:nvSpPr>
        <p:spPr>
          <a:xfrm>
            <a:off x="3721100" y="38671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44"/>
          <p:cNvSpPr/>
          <p:nvPr/>
        </p:nvSpPr>
        <p:spPr>
          <a:xfrm>
            <a:off x="3429000" y="3867150"/>
            <a:ext cx="2921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44"/>
          <p:cNvSpPr/>
          <p:nvPr/>
        </p:nvSpPr>
        <p:spPr>
          <a:xfrm>
            <a:off x="3416300" y="40703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44"/>
          <p:cNvSpPr/>
          <p:nvPr/>
        </p:nvSpPr>
        <p:spPr>
          <a:xfrm>
            <a:off x="3721100" y="40703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44"/>
          <p:cNvSpPr/>
          <p:nvPr/>
        </p:nvSpPr>
        <p:spPr>
          <a:xfrm>
            <a:off x="3429000" y="4070350"/>
            <a:ext cx="2921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44"/>
          <p:cNvSpPr/>
          <p:nvPr/>
        </p:nvSpPr>
        <p:spPr>
          <a:xfrm>
            <a:off x="2222500" y="44751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44"/>
          <p:cNvSpPr/>
          <p:nvPr/>
        </p:nvSpPr>
        <p:spPr>
          <a:xfrm>
            <a:off x="2540000" y="44751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44"/>
          <p:cNvSpPr/>
          <p:nvPr/>
        </p:nvSpPr>
        <p:spPr>
          <a:xfrm>
            <a:off x="2235200" y="4475163"/>
            <a:ext cx="3048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44"/>
          <p:cNvSpPr/>
          <p:nvPr/>
        </p:nvSpPr>
        <p:spPr>
          <a:xfrm>
            <a:off x="2184400" y="4411663"/>
            <a:ext cx="63500" cy="114300"/>
          </a:xfrm>
          <a:custGeom>
            <a:rect b="b" l="l" r="r" t="t"/>
            <a:pathLst>
              <a:path extrusionOk="0" h="72" w="40">
                <a:moveTo>
                  <a:pt x="40" y="32"/>
                </a:moveTo>
                <a:lnTo>
                  <a:pt x="32" y="8"/>
                </a:lnTo>
                <a:lnTo>
                  <a:pt x="16" y="0"/>
                </a:lnTo>
                <a:lnTo>
                  <a:pt x="0" y="8"/>
                </a:lnTo>
                <a:lnTo>
                  <a:pt x="0" y="32"/>
                </a:lnTo>
                <a:lnTo>
                  <a:pt x="0" y="64"/>
                </a:lnTo>
                <a:lnTo>
                  <a:pt x="16" y="72"/>
                </a:lnTo>
                <a:lnTo>
                  <a:pt x="32" y="64"/>
                </a:lnTo>
                <a:lnTo>
                  <a:pt x="40" y="32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44"/>
          <p:cNvSpPr/>
          <p:nvPr/>
        </p:nvSpPr>
        <p:spPr>
          <a:xfrm>
            <a:off x="2171700" y="4398963"/>
            <a:ext cx="88900" cy="139700"/>
          </a:xfrm>
          <a:custGeom>
            <a:rect b="b" l="l" r="r" t="t"/>
            <a:pathLst>
              <a:path extrusionOk="0" h="88" w="56">
                <a:moveTo>
                  <a:pt x="40" y="48"/>
                </a:moveTo>
                <a:lnTo>
                  <a:pt x="32" y="24"/>
                </a:lnTo>
                <a:lnTo>
                  <a:pt x="40" y="24"/>
                </a:lnTo>
                <a:lnTo>
                  <a:pt x="40" y="24"/>
                </a:lnTo>
                <a:lnTo>
                  <a:pt x="24" y="16"/>
                </a:lnTo>
                <a:lnTo>
                  <a:pt x="32" y="16"/>
                </a:lnTo>
                <a:lnTo>
                  <a:pt x="32" y="16"/>
                </a:lnTo>
                <a:lnTo>
                  <a:pt x="16" y="24"/>
                </a:lnTo>
                <a:lnTo>
                  <a:pt x="16" y="16"/>
                </a:lnTo>
                <a:lnTo>
                  <a:pt x="16" y="16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16" y="72"/>
                </a:lnTo>
                <a:lnTo>
                  <a:pt x="16" y="64"/>
                </a:lnTo>
                <a:lnTo>
                  <a:pt x="16" y="64"/>
                </a:lnTo>
                <a:lnTo>
                  <a:pt x="32" y="72"/>
                </a:lnTo>
                <a:lnTo>
                  <a:pt x="24" y="72"/>
                </a:lnTo>
                <a:lnTo>
                  <a:pt x="24" y="72"/>
                </a:lnTo>
                <a:lnTo>
                  <a:pt x="40" y="64"/>
                </a:lnTo>
                <a:lnTo>
                  <a:pt x="32" y="72"/>
                </a:lnTo>
                <a:lnTo>
                  <a:pt x="32" y="72"/>
                </a:lnTo>
                <a:lnTo>
                  <a:pt x="40" y="40"/>
                </a:lnTo>
                <a:lnTo>
                  <a:pt x="40" y="40"/>
                </a:lnTo>
                <a:lnTo>
                  <a:pt x="56" y="40"/>
                </a:lnTo>
                <a:lnTo>
                  <a:pt x="56" y="40"/>
                </a:lnTo>
                <a:lnTo>
                  <a:pt x="48" y="72"/>
                </a:lnTo>
                <a:lnTo>
                  <a:pt x="48" y="72"/>
                </a:lnTo>
                <a:lnTo>
                  <a:pt x="48" y="80"/>
                </a:lnTo>
                <a:lnTo>
                  <a:pt x="32" y="88"/>
                </a:lnTo>
                <a:lnTo>
                  <a:pt x="32" y="88"/>
                </a:lnTo>
                <a:lnTo>
                  <a:pt x="24" y="88"/>
                </a:lnTo>
                <a:lnTo>
                  <a:pt x="8" y="80"/>
                </a:lnTo>
                <a:lnTo>
                  <a:pt x="8" y="80"/>
                </a:lnTo>
                <a:lnTo>
                  <a:pt x="0" y="72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16"/>
                </a:lnTo>
                <a:lnTo>
                  <a:pt x="0" y="16"/>
                </a:lnTo>
                <a:lnTo>
                  <a:pt x="8" y="8"/>
                </a:lnTo>
                <a:lnTo>
                  <a:pt x="24" y="0"/>
                </a:lnTo>
                <a:lnTo>
                  <a:pt x="24" y="0"/>
                </a:lnTo>
                <a:lnTo>
                  <a:pt x="32" y="0"/>
                </a:lnTo>
                <a:lnTo>
                  <a:pt x="48" y="8"/>
                </a:lnTo>
                <a:lnTo>
                  <a:pt x="48" y="8"/>
                </a:lnTo>
                <a:lnTo>
                  <a:pt x="48" y="16"/>
                </a:lnTo>
                <a:lnTo>
                  <a:pt x="56" y="40"/>
                </a:lnTo>
                <a:lnTo>
                  <a:pt x="40" y="4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44"/>
          <p:cNvSpPr/>
          <p:nvPr/>
        </p:nvSpPr>
        <p:spPr>
          <a:xfrm>
            <a:off x="2235200" y="4462463"/>
            <a:ext cx="25400" cy="12700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44"/>
          <p:cNvSpPr/>
          <p:nvPr/>
        </p:nvSpPr>
        <p:spPr>
          <a:xfrm>
            <a:off x="3416300" y="42846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44"/>
          <p:cNvSpPr/>
          <p:nvPr/>
        </p:nvSpPr>
        <p:spPr>
          <a:xfrm>
            <a:off x="3721100" y="42846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44"/>
          <p:cNvSpPr/>
          <p:nvPr/>
        </p:nvSpPr>
        <p:spPr>
          <a:xfrm>
            <a:off x="3429000" y="4284663"/>
            <a:ext cx="2921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44"/>
          <p:cNvSpPr/>
          <p:nvPr/>
        </p:nvSpPr>
        <p:spPr>
          <a:xfrm>
            <a:off x="3416300" y="44624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44"/>
          <p:cNvSpPr/>
          <p:nvPr/>
        </p:nvSpPr>
        <p:spPr>
          <a:xfrm>
            <a:off x="3721100" y="44624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44"/>
          <p:cNvSpPr/>
          <p:nvPr/>
        </p:nvSpPr>
        <p:spPr>
          <a:xfrm>
            <a:off x="3429000" y="4462463"/>
            <a:ext cx="2921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44"/>
          <p:cNvSpPr/>
          <p:nvPr/>
        </p:nvSpPr>
        <p:spPr>
          <a:xfrm>
            <a:off x="1841500" y="3714750"/>
            <a:ext cx="169863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44"/>
          <p:cNvSpPr/>
          <p:nvPr/>
        </p:nvSpPr>
        <p:spPr>
          <a:xfrm>
            <a:off x="2006600" y="3714750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44"/>
          <p:cNvSpPr/>
          <p:nvPr/>
        </p:nvSpPr>
        <p:spPr>
          <a:xfrm>
            <a:off x="1841500" y="3917950"/>
            <a:ext cx="169863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44"/>
          <p:cNvSpPr/>
          <p:nvPr/>
        </p:nvSpPr>
        <p:spPr>
          <a:xfrm>
            <a:off x="1841500" y="3917950"/>
            <a:ext cx="1778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44"/>
          <p:cNvSpPr/>
          <p:nvPr/>
        </p:nvSpPr>
        <p:spPr>
          <a:xfrm>
            <a:off x="2019300" y="3917950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44"/>
          <p:cNvSpPr/>
          <p:nvPr/>
        </p:nvSpPr>
        <p:spPr>
          <a:xfrm>
            <a:off x="2019300" y="3917950"/>
            <a:ext cx="1016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44"/>
          <p:cNvSpPr/>
          <p:nvPr/>
        </p:nvSpPr>
        <p:spPr>
          <a:xfrm>
            <a:off x="1841500" y="4121150"/>
            <a:ext cx="169863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44"/>
          <p:cNvSpPr/>
          <p:nvPr/>
        </p:nvSpPr>
        <p:spPr>
          <a:xfrm>
            <a:off x="2019300" y="4121150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4"/>
          <p:cNvSpPr/>
          <p:nvPr/>
        </p:nvSpPr>
        <p:spPr>
          <a:xfrm>
            <a:off x="1854200" y="4335463"/>
            <a:ext cx="169863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44"/>
          <p:cNvSpPr/>
          <p:nvPr/>
        </p:nvSpPr>
        <p:spPr>
          <a:xfrm>
            <a:off x="1854200" y="4335463"/>
            <a:ext cx="1778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44"/>
          <p:cNvSpPr/>
          <p:nvPr/>
        </p:nvSpPr>
        <p:spPr>
          <a:xfrm>
            <a:off x="2032000" y="4335463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44"/>
          <p:cNvSpPr/>
          <p:nvPr/>
        </p:nvSpPr>
        <p:spPr>
          <a:xfrm>
            <a:off x="2032000" y="4335463"/>
            <a:ext cx="1016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44"/>
          <p:cNvSpPr/>
          <p:nvPr/>
        </p:nvSpPr>
        <p:spPr>
          <a:xfrm>
            <a:off x="2959100" y="3308350"/>
            <a:ext cx="25400" cy="50800"/>
          </a:xfrm>
          <a:custGeom>
            <a:rect b="b" l="l" r="r" t="t"/>
            <a:pathLst>
              <a:path extrusionOk="0" h="32" w="16">
                <a:moveTo>
                  <a:pt x="16" y="16"/>
                </a:moveTo>
                <a:lnTo>
                  <a:pt x="16" y="8"/>
                </a:lnTo>
                <a:lnTo>
                  <a:pt x="8" y="0"/>
                </a:lnTo>
                <a:lnTo>
                  <a:pt x="0" y="8"/>
                </a:lnTo>
                <a:lnTo>
                  <a:pt x="0" y="16"/>
                </a:lnTo>
                <a:lnTo>
                  <a:pt x="0" y="32"/>
                </a:lnTo>
                <a:lnTo>
                  <a:pt x="8" y="32"/>
                </a:lnTo>
                <a:lnTo>
                  <a:pt x="16" y="32"/>
                </a:lnTo>
                <a:lnTo>
                  <a:pt x="16" y="16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44"/>
          <p:cNvSpPr/>
          <p:nvPr/>
        </p:nvSpPr>
        <p:spPr>
          <a:xfrm>
            <a:off x="2946400" y="3308350"/>
            <a:ext cx="50800" cy="63500"/>
          </a:xfrm>
          <a:custGeom>
            <a:rect b="b" l="l" r="r" t="t"/>
            <a:pathLst>
              <a:path extrusionOk="0" h="40" w="32">
                <a:moveTo>
                  <a:pt x="16" y="16"/>
                </a:moveTo>
                <a:lnTo>
                  <a:pt x="16" y="8"/>
                </a:lnTo>
                <a:lnTo>
                  <a:pt x="24" y="16"/>
                </a:lnTo>
                <a:lnTo>
                  <a:pt x="24" y="16"/>
                </a:lnTo>
                <a:lnTo>
                  <a:pt x="16" y="8"/>
                </a:lnTo>
                <a:lnTo>
                  <a:pt x="24" y="8"/>
                </a:lnTo>
                <a:lnTo>
                  <a:pt x="24" y="8"/>
                </a:lnTo>
                <a:lnTo>
                  <a:pt x="16" y="16"/>
                </a:lnTo>
                <a:lnTo>
                  <a:pt x="16" y="8"/>
                </a:lnTo>
                <a:lnTo>
                  <a:pt x="16" y="8"/>
                </a:lnTo>
                <a:lnTo>
                  <a:pt x="16" y="16"/>
                </a:lnTo>
                <a:lnTo>
                  <a:pt x="16" y="16"/>
                </a:lnTo>
                <a:lnTo>
                  <a:pt x="16" y="16"/>
                </a:lnTo>
                <a:lnTo>
                  <a:pt x="16" y="32"/>
                </a:lnTo>
                <a:lnTo>
                  <a:pt x="8" y="24"/>
                </a:lnTo>
                <a:lnTo>
                  <a:pt x="8" y="24"/>
                </a:lnTo>
                <a:lnTo>
                  <a:pt x="16" y="24"/>
                </a:lnTo>
                <a:lnTo>
                  <a:pt x="16" y="24"/>
                </a:lnTo>
                <a:lnTo>
                  <a:pt x="16" y="24"/>
                </a:lnTo>
                <a:lnTo>
                  <a:pt x="24" y="24"/>
                </a:lnTo>
                <a:lnTo>
                  <a:pt x="16" y="32"/>
                </a:lnTo>
                <a:lnTo>
                  <a:pt x="16" y="32"/>
                </a:lnTo>
                <a:lnTo>
                  <a:pt x="16" y="16"/>
                </a:lnTo>
                <a:lnTo>
                  <a:pt x="16" y="16"/>
                </a:lnTo>
                <a:lnTo>
                  <a:pt x="32" y="16"/>
                </a:lnTo>
                <a:lnTo>
                  <a:pt x="32" y="16"/>
                </a:lnTo>
                <a:lnTo>
                  <a:pt x="32" y="32"/>
                </a:lnTo>
                <a:lnTo>
                  <a:pt x="32" y="32"/>
                </a:lnTo>
                <a:lnTo>
                  <a:pt x="24" y="40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8" y="40"/>
                </a:lnTo>
                <a:lnTo>
                  <a:pt x="8" y="40"/>
                </a:lnTo>
                <a:lnTo>
                  <a:pt x="0" y="32"/>
                </a:lnTo>
                <a:lnTo>
                  <a:pt x="0" y="16"/>
                </a:lnTo>
                <a:lnTo>
                  <a:pt x="0" y="16"/>
                </a:lnTo>
                <a:lnTo>
                  <a:pt x="0" y="16"/>
                </a:lnTo>
                <a:lnTo>
                  <a:pt x="0" y="8"/>
                </a:lnTo>
                <a:lnTo>
                  <a:pt x="0" y="8"/>
                </a:lnTo>
                <a:lnTo>
                  <a:pt x="8" y="8"/>
                </a:lnTo>
                <a:lnTo>
                  <a:pt x="16" y="0"/>
                </a:lnTo>
                <a:lnTo>
                  <a:pt x="16" y="0"/>
                </a:lnTo>
                <a:lnTo>
                  <a:pt x="24" y="0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16"/>
                </a:lnTo>
                <a:lnTo>
                  <a:pt x="16" y="16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44"/>
          <p:cNvSpPr/>
          <p:nvPr/>
        </p:nvSpPr>
        <p:spPr>
          <a:xfrm>
            <a:off x="2971800" y="3333750"/>
            <a:ext cx="25400" cy="1588"/>
          </a:xfrm>
          <a:custGeom>
            <a:rect b="b" l="l" r="r" t="t"/>
            <a:pathLst>
              <a:path extrusionOk="0" h="120000" w="16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44"/>
          <p:cNvSpPr/>
          <p:nvPr/>
        </p:nvSpPr>
        <p:spPr>
          <a:xfrm>
            <a:off x="4140200" y="3359150"/>
            <a:ext cx="38100" cy="50800"/>
          </a:xfrm>
          <a:custGeom>
            <a:rect b="b" l="l" r="r" t="t"/>
            <a:pathLst>
              <a:path extrusionOk="0" h="32" w="24">
                <a:moveTo>
                  <a:pt x="24" y="16"/>
                </a:moveTo>
                <a:lnTo>
                  <a:pt x="16" y="0"/>
                </a:lnTo>
                <a:lnTo>
                  <a:pt x="8" y="0"/>
                </a:lnTo>
                <a:lnTo>
                  <a:pt x="0" y="0"/>
                </a:lnTo>
                <a:lnTo>
                  <a:pt x="0" y="16"/>
                </a:lnTo>
                <a:lnTo>
                  <a:pt x="0" y="24"/>
                </a:lnTo>
                <a:lnTo>
                  <a:pt x="8" y="32"/>
                </a:lnTo>
                <a:lnTo>
                  <a:pt x="16" y="24"/>
                </a:lnTo>
                <a:lnTo>
                  <a:pt x="24" y="16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44"/>
          <p:cNvSpPr/>
          <p:nvPr/>
        </p:nvSpPr>
        <p:spPr>
          <a:xfrm>
            <a:off x="4127500" y="3346450"/>
            <a:ext cx="63500" cy="76200"/>
          </a:xfrm>
          <a:custGeom>
            <a:rect b="b" l="l" r="r" t="t"/>
            <a:pathLst>
              <a:path extrusionOk="0" h="48" w="40">
                <a:moveTo>
                  <a:pt x="24" y="32"/>
                </a:moveTo>
                <a:lnTo>
                  <a:pt x="16" y="16"/>
                </a:lnTo>
                <a:lnTo>
                  <a:pt x="24" y="16"/>
                </a:lnTo>
                <a:lnTo>
                  <a:pt x="24" y="16"/>
                </a:lnTo>
                <a:lnTo>
                  <a:pt x="16" y="16"/>
                </a:lnTo>
                <a:lnTo>
                  <a:pt x="16" y="16"/>
                </a:lnTo>
                <a:lnTo>
                  <a:pt x="16" y="16"/>
                </a:lnTo>
                <a:lnTo>
                  <a:pt x="8" y="16"/>
                </a:lnTo>
                <a:lnTo>
                  <a:pt x="16" y="8"/>
                </a:lnTo>
                <a:lnTo>
                  <a:pt x="16" y="8"/>
                </a:lnTo>
                <a:lnTo>
                  <a:pt x="16" y="24"/>
                </a:lnTo>
                <a:lnTo>
                  <a:pt x="16" y="24"/>
                </a:lnTo>
                <a:lnTo>
                  <a:pt x="16" y="24"/>
                </a:lnTo>
                <a:lnTo>
                  <a:pt x="16" y="32"/>
                </a:lnTo>
                <a:lnTo>
                  <a:pt x="16" y="32"/>
                </a:lnTo>
                <a:lnTo>
                  <a:pt x="16" y="32"/>
                </a:lnTo>
                <a:lnTo>
                  <a:pt x="24" y="40"/>
                </a:lnTo>
                <a:lnTo>
                  <a:pt x="16" y="40"/>
                </a:lnTo>
                <a:lnTo>
                  <a:pt x="16" y="40"/>
                </a:lnTo>
                <a:lnTo>
                  <a:pt x="24" y="32"/>
                </a:lnTo>
                <a:lnTo>
                  <a:pt x="24" y="32"/>
                </a:lnTo>
                <a:lnTo>
                  <a:pt x="24" y="32"/>
                </a:lnTo>
                <a:lnTo>
                  <a:pt x="32" y="24"/>
                </a:lnTo>
                <a:lnTo>
                  <a:pt x="32" y="24"/>
                </a:lnTo>
                <a:lnTo>
                  <a:pt x="40" y="32"/>
                </a:lnTo>
                <a:lnTo>
                  <a:pt x="40" y="32"/>
                </a:lnTo>
                <a:lnTo>
                  <a:pt x="32" y="40"/>
                </a:lnTo>
                <a:lnTo>
                  <a:pt x="32" y="40"/>
                </a:lnTo>
                <a:lnTo>
                  <a:pt x="32" y="40"/>
                </a:lnTo>
                <a:lnTo>
                  <a:pt x="24" y="48"/>
                </a:lnTo>
                <a:lnTo>
                  <a:pt x="24" y="48"/>
                </a:lnTo>
                <a:lnTo>
                  <a:pt x="16" y="48"/>
                </a:lnTo>
                <a:lnTo>
                  <a:pt x="8" y="40"/>
                </a:lnTo>
                <a:lnTo>
                  <a:pt x="8" y="40"/>
                </a:lnTo>
                <a:lnTo>
                  <a:pt x="0" y="32"/>
                </a:lnTo>
                <a:lnTo>
                  <a:pt x="0" y="24"/>
                </a:lnTo>
                <a:lnTo>
                  <a:pt x="0" y="24"/>
                </a:lnTo>
                <a:lnTo>
                  <a:pt x="0" y="24"/>
                </a:lnTo>
                <a:lnTo>
                  <a:pt x="0" y="8"/>
                </a:lnTo>
                <a:lnTo>
                  <a:pt x="0" y="8"/>
                </a:lnTo>
                <a:lnTo>
                  <a:pt x="8" y="0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24" y="0"/>
                </a:lnTo>
                <a:lnTo>
                  <a:pt x="24" y="0"/>
                </a:lnTo>
                <a:lnTo>
                  <a:pt x="32" y="8"/>
                </a:lnTo>
                <a:lnTo>
                  <a:pt x="40" y="24"/>
                </a:lnTo>
                <a:lnTo>
                  <a:pt x="24" y="32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44"/>
          <p:cNvSpPr/>
          <p:nvPr/>
        </p:nvSpPr>
        <p:spPr>
          <a:xfrm>
            <a:off x="4165600" y="3384550"/>
            <a:ext cx="25400" cy="12700"/>
          </a:xfrm>
          <a:custGeom>
            <a:rect b="b" l="l" r="r" t="t"/>
            <a:pathLst>
              <a:path extrusionOk="0" h="8" w="16">
                <a:moveTo>
                  <a:pt x="8" y="0"/>
                </a:moveTo>
                <a:lnTo>
                  <a:pt x="8" y="0"/>
                </a:lnTo>
                <a:lnTo>
                  <a:pt x="0" y="8"/>
                </a:ln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44"/>
          <p:cNvSpPr/>
          <p:nvPr/>
        </p:nvSpPr>
        <p:spPr>
          <a:xfrm>
            <a:off x="4025900" y="23320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44"/>
          <p:cNvSpPr/>
          <p:nvPr/>
        </p:nvSpPr>
        <p:spPr>
          <a:xfrm>
            <a:off x="4025900" y="29797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44"/>
          <p:cNvSpPr/>
          <p:nvPr/>
        </p:nvSpPr>
        <p:spPr>
          <a:xfrm>
            <a:off x="4025900" y="2344738"/>
            <a:ext cx="25400" cy="6350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44"/>
          <p:cNvSpPr/>
          <p:nvPr/>
        </p:nvSpPr>
        <p:spPr>
          <a:xfrm>
            <a:off x="4152900" y="28654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44"/>
          <p:cNvSpPr/>
          <p:nvPr/>
        </p:nvSpPr>
        <p:spPr>
          <a:xfrm>
            <a:off x="4025900" y="2865438"/>
            <a:ext cx="1270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44"/>
          <p:cNvSpPr/>
          <p:nvPr/>
        </p:nvSpPr>
        <p:spPr>
          <a:xfrm>
            <a:off x="4025900" y="2433638"/>
            <a:ext cx="25400" cy="4445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44"/>
          <p:cNvSpPr/>
          <p:nvPr/>
        </p:nvSpPr>
        <p:spPr>
          <a:xfrm>
            <a:off x="4152900" y="24336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44"/>
          <p:cNvSpPr/>
          <p:nvPr/>
        </p:nvSpPr>
        <p:spPr>
          <a:xfrm>
            <a:off x="4038600" y="2433638"/>
            <a:ext cx="1143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44"/>
          <p:cNvSpPr/>
          <p:nvPr/>
        </p:nvSpPr>
        <p:spPr>
          <a:xfrm>
            <a:off x="4140200" y="24463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44"/>
          <p:cNvSpPr/>
          <p:nvPr/>
        </p:nvSpPr>
        <p:spPr>
          <a:xfrm>
            <a:off x="4140200" y="22177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44"/>
          <p:cNvSpPr/>
          <p:nvPr/>
        </p:nvSpPr>
        <p:spPr>
          <a:xfrm>
            <a:off x="4140200" y="2230438"/>
            <a:ext cx="25400" cy="2159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44"/>
          <p:cNvSpPr/>
          <p:nvPr/>
        </p:nvSpPr>
        <p:spPr>
          <a:xfrm>
            <a:off x="4140200" y="28654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44"/>
          <p:cNvSpPr/>
          <p:nvPr/>
        </p:nvSpPr>
        <p:spPr>
          <a:xfrm>
            <a:off x="4140200" y="30813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44"/>
          <p:cNvSpPr/>
          <p:nvPr/>
        </p:nvSpPr>
        <p:spPr>
          <a:xfrm>
            <a:off x="4140200" y="2878138"/>
            <a:ext cx="25400" cy="2032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44"/>
          <p:cNvSpPr/>
          <p:nvPr/>
        </p:nvSpPr>
        <p:spPr>
          <a:xfrm>
            <a:off x="3962400" y="24336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44"/>
          <p:cNvSpPr/>
          <p:nvPr/>
        </p:nvSpPr>
        <p:spPr>
          <a:xfrm>
            <a:off x="3962400" y="28654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44"/>
          <p:cNvSpPr/>
          <p:nvPr/>
        </p:nvSpPr>
        <p:spPr>
          <a:xfrm>
            <a:off x="3962400" y="2446338"/>
            <a:ext cx="25400" cy="4191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44"/>
          <p:cNvSpPr/>
          <p:nvPr/>
        </p:nvSpPr>
        <p:spPr>
          <a:xfrm>
            <a:off x="3759200" y="26622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44"/>
          <p:cNvSpPr/>
          <p:nvPr/>
        </p:nvSpPr>
        <p:spPr>
          <a:xfrm>
            <a:off x="3873500" y="26622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44"/>
          <p:cNvSpPr/>
          <p:nvPr/>
        </p:nvSpPr>
        <p:spPr>
          <a:xfrm>
            <a:off x="3771900" y="2662238"/>
            <a:ext cx="1016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44"/>
          <p:cNvSpPr/>
          <p:nvPr/>
        </p:nvSpPr>
        <p:spPr>
          <a:xfrm>
            <a:off x="3886200" y="2624138"/>
            <a:ext cx="63500" cy="101600"/>
          </a:xfrm>
          <a:custGeom>
            <a:rect b="b" l="l" r="r" t="t"/>
            <a:pathLst>
              <a:path extrusionOk="0" h="64" w="40">
                <a:moveTo>
                  <a:pt x="40" y="32"/>
                </a:moveTo>
                <a:lnTo>
                  <a:pt x="32" y="8"/>
                </a:lnTo>
                <a:lnTo>
                  <a:pt x="16" y="0"/>
                </a:lnTo>
                <a:lnTo>
                  <a:pt x="0" y="8"/>
                </a:lnTo>
                <a:lnTo>
                  <a:pt x="0" y="32"/>
                </a:lnTo>
                <a:lnTo>
                  <a:pt x="0" y="56"/>
                </a:lnTo>
                <a:lnTo>
                  <a:pt x="16" y="64"/>
                </a:lnTo>
                <a:lnTo>
                  <a:pt x="32" y="56"/>
                </a:lnTo>
                <a:lnTo>
                  <a:pt x="40" y="32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44"/>
          <p:cNvSpPr/>
          <p:nvPr/>
        </p:nvSpPr>
        <p:spPr>
          <a:xfrm>
            <a:off x="3873500" y="2611438"/>
            <a:ext cx="88900" cy="127000"/>
          </a:xfrm>
          <a:custGeom>
            <a:rect b="b" l="l" r="r" t="t"/>
            <a:pathLst>
              <a:path extrusionOk="0" h="80" w="56">
                <a:moveTo>
                  <a:pt x="40" y="48"/>
                </a:moveTo>
                <a:lnTo>
                  <a:pt x="32" y="24"/>
                </a:lnTo>
                <a:lnTo>
                  <a:pt x="40" y="24"/>
                </a:lnTo>
                <a:lnTo>
                  <a:pt x="40" y="24"/>
                </a:lnTo>
                <a:lnTo>
                  <a:pt x="24" y="16"/>
                </a:lnTo>
                <a:lnTo>
                  <a:pt x="32" y="16"/>
                </a:lnTo>
                <a:lnTo>
                  <a:pt x="32" y="16"/>
                </a:lnTo>
                <a:lnTo>
                  <a:pt x="16" y="24"/>
                </a:lnTo>
                <a:lnTo>
                  <a:pt x="16" y="16"/>
                </a:lnTo>
                <a:lnTo>
                  <a:pt x="16" y="16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16" y="64"/>
                </a:lnTo>
                <a:lnTo>
                  <a:pt x="16" y="56"/>
                </a:lnTo>
                <a:lnTo>
                  <a:pt x="16" y="56"/>
                </a:lnTo>
                <a:lnTo>
                  <a:pt x="32" y="64"/>
                </a:lnTo>
                <a:lnTo>
                  <a:pt x="24" y="64"/>
                </a:lnTo>
                <a:lnTo>
                  <a:pt x="24" y="64"/>
                </a:lnTo>
                <a:lnTo>
                  <a:pt x="40" y="56"/>
                </a:lnTo>
                <a:lnTo>
                  <a:pt x="32" y="64"/>
                </a:lnTo>
                <a:lnTo>
                  <a:pt x="32" y="64"/>
                </a:lnTo>
                <a:lnTo>
                  <a:pt x="40" y="40"/>
                </a:lnTo>
                <a:lnTo>
                  <a:pt x="40" y="40"/>
                </a:lnTo>
                <a:lnTo>
                  <a:pt x="56" y="48"/>
                </a:lnTo>
                <a:lnTo>
                  <a:pt x="56" y="48"/>
                </a:lnTo>
                <a:lnTo>
                  <a:pt x="48" y="72"/>
                </a:lnTo>
                <a:lnTo>
                  <a:pt x="48" y="72"/>
                </a:lnTo>
                <a:lnTo>
                  <a:pt x="48" y="72"/>
                </a:lnTo>
                <a:lnTo>
                  <a:pt x="32" y="80"/>
                </a:lnTo>
                <a:lnTo>
                  <a:pt x="32" y="80"/>
                </a:lnTo>
                <a:lnTo>
                  <a:pt x="24" y="80"/>
                </a:lnTo>
                <a:lnTo>
                  <a:pt x="8" y="72"/>
                </a:lnTo>
                <a:lnTo>
                  <a:pt x="8" y="72"/>
                </a:lnTo>
                <a:lnTo>
                  <a:pt x="0" y="64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16"/>
                </a:lnTo>
                <a:lnTo>
                  <a:pt x="0" y="16"/>
                </a:lnTo>
                <a:lnTo>
                  <a:pt x="8" y="8"/>
                </a:lnTo>
                <a:lnTo>
                  <a:pt x="24" y="0"/>
                </a:lnTo>
                <a:lnTo>
                  <a:pt x="24" y="0"/>
                </a:lnTo>
                <a:lnTo>
                  <a:pt x="32" y="0"/>
                </a:lnTo>
                <a:lnTo>
                  <a:pt x="48" y="8"/>
                </a:lnTo>
                <a:lnTo>
                  <a:pt x="48" y="8"/>
                </a:lnTo>
                <a:lnTo>
                  <a:pt x="48" y="16"/>
                </a:lnTo>
                <a:lnTo>
                  <a:pt x="56" y="40"/>
                </a:lnTo>
                <a:lnTo>
                  <a:pt x="40" y="4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44"/>
          <p:cNvSpPr/>
          <p:nvPr/>
        </p:nvSpPr>
        <p:spPr>
          <a:xfrm>
            <a:off x="3937000" y="2674938"/>
            <a:ext cx="25400" cy="12700"/>
          </a:xfrm>
          <a:custGeom>
            <a:rect b="b" l="l" r="r" t="t"/>
            <a:pathLst>
              <a:path extrusionOk="0" h="8" w="16">
                <a:moveTo>
                  <a:pt x="0" y="0"/>
                </a:moveTo>
                <a:lnTo>
                  <a:pt x="0" y="0"/>
                </a:lnTo>
                <a:lnTo>
                  <a:pt x="0" y="8"/>
                </a:lnTo>
                <a:lnTo>
                  <a:pt x="16" y="0"/>
                </a:lnTo>
                <a:lnTo>
                  <a:pt x="16" y="8"/>
                </a:lnTo>
                <a:lnTo>
                  <a:pt x="16" y="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44"/>
          <p:cNvSpPr/>
          <p:nvPr/>
        </p:nvSpPr>
        <p:spPr>
          <a:xfrm>
            <a:off x="5410200" y="3219450"/>
            <a:ext cx="1238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44"/>
          <p:cNvSpPr/>
          <p:nvPr/>
        </p:nvSpPr>
        <p:spPr>
          <a:xfrm>
            <a:off x="5537200" y="3219450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44"/>
          <p:cNvSpPr/>
          <p:nvPr/>
        </p:nvSpPr>
        <p:spPr>
          <a:xfrm>
            <a:off x="2971800" y="48053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44"/>
          <p:cNvSpPr/>
          <p:nvPr/>
        </p:nvSpPr>
        <p:spPr>
          <a:xfrm>
            <a:off x="4152900" y="48053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44"/>
          <p:cNvSpPr/>
          <p:nvPr/>
        </p:nvSpPr>
        <p:spPr>
          <a:xfrm>
            <a:off x="2984500" y="4805363"/>
            <a:ext cx="11684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44"/>
          <p:cNvSpPr/>
          <p:nvPr/>
        </p:nvSpPr>
        <p:spPr>
          <a:xfrm>
            <a:off x="3429000" y="4919663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44"/>
          <p:cNvSpPr/>
          <p:nvPr/>
        </p:nvSpPr>
        <p:spPr>
          <a:xfrm>
            <a:off x="3429000" y="5464175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44"/>
          <p:cNvSpPr/>
          <p:nvPr/>
        </p:nvSpPr>
        <p:spPr>
          <a:xfrm>
            <a:off x="3429000" y="4932363"/>
            <a:ext cx="25400" cy="531812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44"/>
          <p:cNvSpPr/>
          <p:nvPr/>
        </p:nvSpPr>
        <p:spPr>
          <a:xfrm>
            <a:off x="3568700" y="5364163"/>
            <a:ext cx="12700" cy="23812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44"/>
          <p:cNvSpPr/>
          <p:nvPr/>
        </p:nvSpPr>
        <p:spPr>
          <a:xfrm>
            <a:off x="3429000" y="5364163"/>
            <a:ext cx="139700" cy="23812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44"/>
          <p:cNvSpPr/>
          <p:nvPr/>
        </p:nvSpPr>
        <p:spPr>
          <a:xfrm>
            <a:off x="3429000" y="5008563"/>
            <a:ext cx="25400" cy="3683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44"/>
          <p:cNvSpPr/>
          <p:nvPr/>
        </p:nvSpPr>
        <p:spPr>
          <a:xfrm>
            <a:off x="3568700" y="50085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44"/>
          <p:cNvSpPr/>
          <p:nvPr/>
        </p:nvSpPr>
        <p:spPr>
          <a:xfrm>
            <a:off x="3441700" y="5008563"/>
            <a:ext cx="1270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44"/>
          <p:cNvSpPr/>
          <p:nvPr/>
        </p:nvSpPr>
        <p:spPr>
          <a:xfrm>
            <a:off x="3556000" y="5021263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44"/>
          <p:cNvSpPr/>
          <p:nvPr/>
        </p:nvSpPr>
        <p:spPr>
          <a:xfrm>
            <a:off x="3556000" y="4830763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4"/>
          <p:cNvSpPr/>
          <p:nvPr/>
        </p:nvSpPr>
        <p:spPr>
          <a:xfrm>
            <a:off x="3556000" y="4843463"/>
            <a:ext cx="25400" cy="1778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44"/>
          <p:cNvSpPr/>
          <p:nvPr/>
        </p:nvSpPr>
        <p:spPr>
          <a:xfrm>
            <a:off x="3556000" y="5364163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44"/>
          <p:cNvSpPr/>
          <p:nvPr/>
        </p:nvSpPr>
        <p:spPr>
          <a:xfrm>
            <a:off x="3556000" y="5553075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44"/>
          <p:cNvSpPr/>
          <p:nvPr/>
        </p:nvSpPr>
        <p:spPr>
          <a:xfrm>
            <a:off x="3556000" y="5376863"/>
            <a:ext cx="25400" cy="176212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44"/>
          <p:cNvSpPr/>
          <p:nvPr/>
        </p:nvSpPr>
        <p:spPr>
          <a:xfrm>
            <a:off x="3365500" y="5008563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44"/>
          <p:cNvSpPr/>
          <p:nvPr/>
        </p:nvSpPr>
        <p:spPr>
          <a:xfrm>
            <a:off x="3365500" y="5376863"/>
            <a:ext cx="25400" cy="11112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44"/>
          <p:cNvSpPr/>
          <p:nvPr/>
        </p:nvSpPr>
        <p:spPr>
          <a:xfrm>
            <a:off x="3365500" y="5021263"/>
            <a:ext cx="25400" cy="3556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44"/>
          <p:cNvSpPr/>
          <p:nvPr/>
        </p:nvSpPr>
        <p:spPr>
          <a:xfrm>
            <a:off x="3251200" y="51990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44"/>
          <p:cNvSpPr/>
          <p:nvPr/>
        </p:nvSpPr>
        <p:spPr>
          <a:xfrm>
            <a:off x="3378200" y="5199063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44"/>
          <p:cNvSpPr/>
          <p:nvPr/>
        </p:nvSpPr>
        <p:spPr>
          <a:xfrm>
            <a:off x="3263900" y="5199063"/>
            <a:ext cx="1143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44"/>
          <p:cNvSpPr/>
          <p:nvPr/>
        </p:nvSpPr>
        <p:spPr>
          <a:xfrm>
            <a:off x="3606800" y="5654675"/>
            <a:ext cx="25400" cy="25400"/>
          </a:xfrm>
          <a:custGeom>
            <a:rect b="b" l="l" r="r" t="t"/>
            <a:pathLst>
              <a:path extrusionOk="0" h="16" w="16">
                <a:moveTo>
                  <a:pt x="16" y="8"/>
                </a:moveTo>
                <a:lnTo>
                  <a:pt x="16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6" y="16"/>
                </a:lnTo>
                <a:lnTo>
                  <a:pt x="16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44"/>
          <p:cNvSpPr/>
          <p:nvPr/>
        </p:nvSpPr>
        <p:spPr>
          <a:xfrm>
            <a:off x="3492500" y="5654675"/>
            <a:ext cx="25400" cy="25400"/>
          </a:xfrm>
          <a:custGeom>
            <a:rect b="b" l="l" r="r" t="t"/>
            <a:pathLst>
              <a:path extrusionOk="0" h="16" w="16">
                <a:moveTo>
                  <a:pt x="16" y="8"/>
                </a:moveTo>
                <a:lnTo>
                  <a:pt x="16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6" y="16"/>
                </a:lnTo>
                <a:lnTo>
                  <a:pt x="16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44"/>
          <p:cNvSpPr/>
          <p:nvPr/>
        </p:nvSpPr>
        <p:spPr>
          <a:xfrm>
            <a:off x="3505200" y="5654675"/>
            <a:ext cx="1143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44"/>
          <p:cNvSpPr/>
          <p:nvPr/>
        </p:nvSpPr>
        <p:spPr>
          <a:xfrm>
            <a:off x="3657600" y="5603875"/>
            <a:ext cx="25400" cy="25400"/>
          </a:xfrm>
          <a:custGeom>
            <a:rect b="b" l="l" r="r" t="t"/>
            <a:pathLst>
              <a:path extrusionOk="0" h="16" w="16">
                <a:moveTo>
                  <a:pt x="16" y="8"/>
                </a:moveTo>
                <a:lnTo>
                  <a:pt x="16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6" y="16"/>
                </a:lnTo>
                <a:lnTo>
                  <a:pt x="16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44"/>
          <p:cNvSpPr/>
          <p:nvPr/>
        </p:nvSpPr>
        <p:spPr>
          <a:xfrm>
            <a:off x="3441700" y="5603875"/>
            <a:ext cx="25400" cy="25400"/>
          </a:xfrm>
          <a:custGeom>
            <a:rect b="b" l="l" r="r" t="t"/>
            <a:pathLst>
              <a:path extrusionOk="0" h="16" w="16">
                <a:moveTo>
                  <a:pt x="16" y="8"/>
                </a:moveTo>
                <a:lnTo>
                  <a:pt x="16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6" y="16"/>
                </a:lnTo>
                <a:lnTo>
                  <a:pt x="16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44"/>
          <p:cNvSpPr/>
          <p:nvPr/>
        </p:nvSpPr>
        <p:spPr>
          <a:xfrm>
            <a:off x="3454400" y="5603875"/>
            <a:ext cx="2159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44"/>
          <p:cNvSpPr/>
          <p:nvPr/>
        </p:nvSpPr>
        <p:spPr>
          <a:xfrm>
            <a:off x="3721100" y="5553075"/>
            <a:ext cx="25400" cy="25400"/>
          </a:xfrm>
          <a:custGeom>
            <a:rect b="b" l="l" r="r" t="t"/>
            <a:pathLst>
              <a:path extrusionOk="0" h="16" w="16">
                <a:moveTo>
                  <a:pt x="16" y="8"/>
                </a:moveTo>
                <a:lnTo>
                  <a:pt x="16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6" y="16"/>
                </a:lnTo>
                <a:lnTo>
                  <a:pt x="16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44"/>
          <p:cNvSpPr/>
          <p:nvPr/>
        </p:nvSpPr>
        <p:spPr>
          <a:xfrm>
            <a:off x="3378200" y="5553075"/>
            <a:ext cx="25400" cy="25400"/>
          </a:xfrm>
          <a:custGeom>
            <a:rect b="b" l="l" r="r" t="t"/>
            <a:pathLst>
              <a:path extrusionOk="0" h="16" w="16">
                <a:moveTo>
                  <a:pt x="16" y="8"/>
                </a:moveTo>
                <a:lnTo>
                  <a:pt x="16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6" y="16"/>
                </a:lnTo>
                <a:lnTo>
                  <a:pt x="16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44"/>
          <p:cNvSpPr/>
          <p:nvPr/>
        </p:nvSpPr>
        <p:spPr>
          <a:xfrm>
            <a:off x="3390900" y="5553075"/>
            <a:ext cx="3429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44"/>
          <p:cNvSpPr/>
          <p:nvPr/>
        </p:nvSpPr>
        <p:spPr>
          <a:xfrm>
            <a:off x="2768600" y="5033963"/>
            <a:ext cx="39687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44"/>
          <p:cNvSpPr/>
          <p:nvPr/>
        </p:nvSpPr>
        <p:spPr>
          <a:xfrm>
            <a:off x="3352800" y="2166938"/>
            <a:ext cx="39687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44"/>
          <p:cNvSpPr/>
          <p:nvPr/>
        </p:nvSpPr>
        <p:spPr>
          <a:xfrm>
            <a:off x="3543300" y="26749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44"/>
          <p:cNvSpPr/>
          <p:nvPr/>
        </p:nvSpPr>
        <p:spPr>
          <a:xfrm>
            <a:off x="3543300" y="2522538"/>
            <a:ext cx="25400" cy="12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44"/>
          <p:cNvSpPr/>
          <p:nvPr/>
        </p:nvSpPr>
        <p:spPr>
          <a:xfrm>
            <a:off x="3543300" y="2535238"/>
            <a:ext cx="25400" cy="1397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44"/>
          <p:cNvSpPr/>
          <p:nvPr/>
        </p:nvSpPr>
        <p:spPr>
          <a:xfrm>
            <a:off x="2781300" y="1520825"/>
            <a:ext cx="1238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44"/>
          <p:cNvSpPr/>
          <p:nvPr/>
        </p:nvSpPr>
        <p:spPr>
          <a:xfrm>
            <a:off x="2908300" y="1609725"/>
            <a:ext cx="219075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DD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44"/>
          <p:cNvSpPr/>
          <p:nvPr/>
        </p:nvSpPr>
        <p:spPr>
          <a:xfrm>
            <a:off x="3987800" y="1520825"/>
            <a:ext cx="1238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44"/>
          <p:cNvSpPr/>
          <p:nvPr/>
        </p:nvSpPr>
        <p:spPr>
          <a:xfrm>
            <a:off x="4114800" y="1609725"/>
            <a:ext cx="219075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DD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44"/>
          <p:cNvSpPr/>
          <p:nvPr/>
        </p:nvSpPr>
        <p:spPr>
          <a:xfrm>
            <a:off x="4826000" y="3081338"/>
            <a:ext cx="330200" cy="633412"/>
          </a:xfrm>
          <a:custGeom>
            <a:rect b="b" l="l" r="r" t="t"/>
            <a:pathLst>
              <a:path extrusionOk="0" h="399" w="208">
                <a:moveTo>
                  <a:pt x="208" y="199"/>
                </a:moveTo>
                <a:lnTo>
                  <a:pt x="0" y="399"/>
                </a:lnTo>
                <a:lnTo>
                  <a:pt x="0" y="0"/>
                </a:lnTo>
                <a:lnTo>
                  <a:pt x="208" y="199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44"/>
          <p:cNvSpPr/>
          <p:nvPr/>
        </p:nvSpPr>
        <p:spPr>
          <a:xfrm>
            <a:off x="4813300" y="3055938"/>
            <a:ext cx="355600" cy="696912"/>
          </a:xfrm>
          <a:custGeom>
            <a:rect b="b" l="l" r="r" t="t"/>
            <a:pathLst>
              <a:path extrusionOk="0" h="439" w="224">
                <a:moveTo>
                  <a:pt x="224" y="223"/>
                </a:moveTo>
                <a:lnTo>
                  <a:pt x="16" y="423"/>
                </a:lnTo>
                <a:lnTo>
                  <a:pt x="0" y="439"/>
                </a:lnTo>
                <a:lnTo>
                  <a:pt x="0" y="415"/>
                </a:lnTo>
                <a:lnTo>
                  <a:pt x="0" y="16"/>
                </a:lnTo>
                <a:lnTo>
                  <a:pt x="0" y="0"/>
                </a:lnTo>
                <a:lnTo>
                  <a:pt x="16" y="16"/>
                </a:lnTo>
                <a:lnTo>
                  <a:pt x="16" y="16"/>
                </a:lnTo>
                <a:lnTo>
                  <a:pt x="16" y="415"/>
                </a:lnTo>
                <a:lnTo>
                  <a:pt x="0" y="415"/>
                </a:lnTo>
                <a:lnTo>
                  <a:pt x="8" y="415"/>
                </a:lnTo>
                <a:lnTo>
                  <a:pt x="216" y="215"/>
                </a:lnTo>
                <a:lnTo>
                  <a:pt x="224" y="223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44"/>
          <p:cNvSpPr/>
          <p:nvPr/>
        </p:nvSpPr>
        <p:spPr>
          <a:xfrm>
            <a:off x="4826000" y="3081338"/>
            <a:ext cx="355600" cy="328612"/>
          </a:xfrm>
          <a:custGeom>
            <a:rect b="b" l="l" r="r" t="t"/>
            <a:pathLst>
              <a:path extrusionOk="0" h="207" w="224">
                <a:moveTo>
                  <a:pt x="8" y="0"/>
                </a:moveTo>
                <a:lnTo>
                  <a:pt x="216" y="199"/>
                </a:lnTo>
                <a:lnTo>
                  <a:pt x="224" y="199"/>
                </a:lnTo>
                <a:lnTo>
                  <a:pt x="216" y="207"/>
                </a:lnTo>
                <a:lnTo>
                  <a:pt x="208" y="207"/>
                </a:lnTo>
                <a:lnTo>
                  <a:pt x="0" y="8"/>
                </a:lnTo>
                <a:lnTo>
                  <a:pt x="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44"/>
          <p:cNvSpPr/>
          <p:nvPr/>
        </p:nvSpPr>
        <p:spPr>
          <a:xfrm>
            <a:off x="5143500" y="3308350"/>
            <a:ext cx="88900" cy="177800"/>
          </a:xfrm>
          <a:custGeom>
            <a:rect b="b" l="l" r="r" t="t"/>
            <a:pathLst>
              <a:path extrusionOk="0" h="112" w="56">
                <a:moveTo>
                  <a:pt x="56" y="56"/>
                </a:moveTo>
                <a:lnTo>
                  <a:pt x="48" y="16"/>
                </a:lnTo>
                <a:lnTo>
                  <a:pt x="32" y="0"/>
                </a:lnTo>
                <a:lnTo>
                  <a:pt x="8" y="16"/>
                </a:lnTo>
                <a:lnTo>
                  <a:pt x="0" y="56"/>
                </a:lnTo>
                <a:lnTo>
                  <a:pt x="8" y="96"/>
                </a:lnTo>
                <a:lnTo>
                  <a:pt x="32" y="112"/>
                </a:lnTo>
                <a:lnTo>
                  <a:pt x="48" y="96"/>
                </a:lnTo>
                <a:lnTo>
                  <a:pt x="56" y="56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44"/>
          <p:cNvSpPr/>
          <p:nvPr/>
        </p:nvSpPr>
        <p:spPr>
          <a:xfrm>
            <a:off x="5130800" y="3295650"/>
            <a:ext cx="114300" cy="203200"/>
          </a:xfrm>
          <a:custGeom>
            <a:rect b="b" l="l" r="r" t="t"/>
            <a:pathLst>
              <a:path extrusionOk="0" h="128" w="72">
                <a:moveTo>
                  <a:pt x="56" y="64"/>
                </a:moveTo>
                <a:lnTo>
                  <a:pt x="48" y="24"/>
                </a:lnTo>
                <a:lnTo>
                  <a:pt x="56" y="32"/>
                </a:lnTo>
                <a:lnTo>
                  <a:pt x="56" y="32"/>
                </a:lnTo>
                <a:lnTo>
                  <a:pt x="40" y="16"/>
                </a:lnTo>
                <a:lnTo>
                  <a:pt x="48" y="16"/>
                </a:lnTo>
                <a:lnTo>
                  <a:pt x="48" y="16"/>
                </a:lnTo>
                <a:lnTo>
                  <a:pt x="24" y="32"/>
                </a:lnTo>
                <a:lnTo>
                  <a:pt x="24" y="24"/>
                </a:lnTo>
                <a:lnTo>
                  <a:pt x="24" y="24"/>
                </a:lnTo>
                <a:lnTo>
                  <a:pt x="16" y="64"/>
                </a:lnTo>
                <a:lnTo>
                  <a:pt x="16" y="64"/>
                </a:lnTo>
                <a:lnTo>
                  <a:pt x="16" y="64"/>
                </a:lnTo>
                <a:lnTo>
                  <a:pt x="24" y="104"/>
                </a:lnTo>
                <a:lnTo>
                  <a:pt x="24" y="96"/>
                </a:lnTo>
                <a:lnTo>
                  <a:pt x="24" y="96"/>
                </a:lnTo>
                <a:lnTo>
                  <a:pt x="48" y="112"/>
                </a:lnTo>
                <a:lnTo>
                  <a:pt x="40" y="120"/>
                </a:lnTo>
                <a:lnTo>
                  <a:pt x="40" y="120"/>
                </a:lnTo>
                <a:lnTo>
                  <a:pt x="56" y="104"/>
                </a:lnTo>
                <a:lnTo>
                  <a:pt x="48" y="104"/>
                </a:lnTo>
                <a:lnTo>
                  <a:pt x="48" y="104"/>
                </a:lnTo>
                <a:lnTo>
                  <a:pt x="56" y="64"/>
                </a:lnTo>
                <a:lnTo>
                  <a:pt x="56" y="64"/>
                </a:lnTo>
                <a:lnTo>
                  <a:pt x="72" y="64"/>
                </a:lnTo>
                <a:lnTo>
                  <a:pt x="72" y="64"/>
                </a:lnTo>
                <a:lnTo>
                  <a:pt x="64" y="104"/>
                </a:lnTo>
                <a:lnTo>
                  <a:pt x="64" y="104"/>
                </a:lnTo>
                <a:lnTo>
                  <a:pt x="64" y="112"/>
                </a:lnTo>
                <a:lnTo>
                  <a:pt x="48" y="128"/>
                </a:lnTo>
                <a:lnTo>
                  <a:pt x="48" y="128"/>
                </a:lnTo>
                <a:lnTo>
                  <a:pt x="40" y="128"/>
                </a:lnTo>
                <a:lnTo>
                  <a:pt x="16" y="112"/>
                </a:lnTo>
                <a:lnTo>
                  <a:pt x="16" y="112"/>
                </a:lnTo>
                <a:lnTo>
                  <a:pt x="8" y="104"/>
                </a:lnTo>
                <a:lnTo>
                  <a:pt x="0" y="64"/>
                </a:lnTo>
                <a:lnTo>
                  <a:pt x="0" y="64"/>
                </a:lnTo>
                <a:lnTo>
                  <a:pt x="0" y="64"/>
                </a:lnTo>
                <a:lnTo>
                  <a:pt x="8" y="24"/>
                </a:lnTo>
                <a:lnTo>
                  <a:pt x="8" y="24"/>
                </a:lnTo>
                <a:lnTo>
                  <a:pt x="16" y="16"/>
                </a:lnTo>
                <a:lnTo>
                  <a:pt x="40" y="0"/>
                </a:lnTo>
                <a:lnTo>
                  <a:pt x="40" y="0"/>
                </a:lnTo>
                <a:lnTo>
                  <a:pt x="48" y="8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72" y="64"/>
                </a:lnTo>
                <a:lnTo>
                  <a:pt x="56" y="64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44"/>
          <p:cNvSpPr/>
          <p:nvPr/>
        </p:nvSpPr>
        <p:spPr>
          <a:xfrm>
            <a:off x="5219700" y="3397250"/>
            <a:ext cx="25400" cy="1588"/>
          </a:xfrm>
          <a:custGeom>
            <a:rect b="b" l="l" r="r" t="t"/>
            <a:pathLst>
              <a:path extrusionOk="0" h="120000" w="16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44"/>
          <p:cNvSpPr/>
          <p:nvPr/>
        </p:nvSpPr>
        <p:spPr>
          <a:xfrm>
            <a:off x="5232400" y="33845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44"/>
          <p:cNvSpPr/>
          <p:nvPr/>
        </p:nvSpPr>
        <p:spPr>
          <a:xfrm>
            <a:off x="5346700" y="33845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44"/>
          <p:cNvSpPr/>
          <p:nvPr/>
        </p:nvSpPr>
        <p:spPr>
          <a:xfrm>
            <a:off x="5245100" y="3384550"/>
            <a:ext cx="1016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44"/>
          <p:cNvSpPr/>
          <p:nvPr/>
        </p:nvSpPr>
        <p:spPr>
          <a:xfrm>
            <a:off x="4699000" y="33845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44"/>
          <p:cNvSpPr/>
          <p:nvPr/>
        </p:nvSpPr>
        <p:spPr>
          <a:xfrm>
            <a:off x="4813300" y="33845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44"/>
          <p:cNvSpPr/>
          <p:nvPr/>
        </p:nvSpPr>
        <p:spPr>
          <a:xfrm>
            <a:off x="4711700" y="3384550"/>
            <a:ext cx="1016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44"/>
          <p:cNvSpPr/>
          <p:nvPr/>
        </p:nvSpPr>
        <p:spPr>
          <a:xfrm>
            <a:off x="1917700" y="3043238"/>
            <a:ext cx="330200" cy="620712"/>
          </a:xfrm>
          <a:custGeom>
            <a:rect b="b" l="l" r="r" t="t"/>
            <a:pathLst>
              <a:path extrusionOk="0" h="391" w="208">
                <a:moveTo>
                  <a:pt x="0" y="191"/>
                </a:moveTo>
                <a:lnTo>
                  <a:pt x="208" y="391"/>
                </a:lnTo>
                <a:lnTo>
                  <a:pt x="208" y="0"/>
                </a:lnTo>
                <a:lnTo>
                  <a:pt x="0" y="191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44"/>
          <p:cNvSpPr/>
          <p:nvPr/>
        </p:nvSpPr>
        <p:spPr>
          <a:xfrm>
            <a:off x="1917700" y="3030538"/>
            <a:ext cx="342900" cy="658812"/>
          </a:xfrm>
          <a:custGeom>
            <a:rect b="b" l="l" r="r" t="t"/>
            <a:pathLst>
              <a:path extrusionOk="0" h="415" w="216">
                <a:moveTo>
                  <a:pt x="8" y="199"/>
                </a:moveTo>
                <a:lnTo>
                  <a:pt x="216" y="399"/>
                </a:lnTo>
                <a:lnTo>
                  <a:pt x="216" y="399"/>
                </a:lnTo>
                <a:lnTo>
                  <a:pt x="200" y="399"/>
                </a:lnTo>
                <a:lnTo>
                  <a:pt x="200" y="8"/>
                </a:lnTo>
                <a:lnTo>
                  <a:pt x="208" y="8"/>
                </a:lnTo>
                <a:lnTo>
                  <a:pt x="216" y="0"/>
                </a:lnTo>
                <a:lnTo>
                  <a:pt x="216" y="8"/>
                </a:lnTo>
                <a:lnTo>
                  <a:pt x="216" y="399"/>
                </a:lnTo>
                <a:lnTo>
                  <a:pt x="216" y="415"/>
                </a:lnTo>
                <a:lnTo>
                  <a:pt x="208" y="407"/>
                </a:lnTo>
                <a:lnTo>
                  <a:pt x="0" y="207"/>
                </a:lnTo>
                <a:lnTo>
                  <a:pt x="8" y="199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44"/>
          <p:cNvSpPr/>
          <p:nvPr/>
        </p:nvSpPr>
        <p:spPr>
          <a:xfrm>
            <a:off x="1905000" y="3043238"/>
            <a:ext cx="355600" cy="315912"/>
          </a:xfrm>
          <a:custGeom>
            <a:rect b="b" l="l" r="r" t="t"/>
            <a:pathLst>
              <a:path extrusionOk="0" h="199" w="224">
                <a:moveTo>
                  <a:pt x="224" y="8"/>
                </a:moveTo>
                <a:lnTo>
                  <a:pt x="16" y="199"/>
                </a:lnTo>
                <a:lnTo>
                  <a:pt x="8" y="199"/>
                </a:lnTo>
                <a:lnTo>
                  <a:pt x="0" y="191"/>
                </a:lnTo>
                <a:lnTo>
                  <a:pt x="8" y="191"/>
                </a:lnTo>
                <a:lnTo>
                  <a:pt x="216" y="0"/>
                </a:lnTo>
                <a:lnTo>
                  <a:pt x="224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44"/>
          <p:cNvSpPr/>
          <p:nvPr/>
        </p:nvSpPr>
        <p:spPr>
          <a:xfrm>
            <a:off x="1828800" y="3270250"/>
            <a:ext cx="88900" cy="165100"/>
          </a:xfrm>
          <a:custGeom>
            <a:rect b="b" l="l" r="r" t="t"/>
            <a:pathLst>
              <a:path extrusionOk="0" h="104" w="56">
                <a:moveTo>
                  <a:pt x="56" y="56"/>
                </a:moveTo>
                <a:lnTo>
                  <a:pt x="48" y="16"/>
                </a:lnTo>
                <a:lnTo>
                  <a:pt x="32" y="0"/>
                </a:lnTo>
                <a:lnTo>
                  <a:pt x="8" y="16"/>
                </a:lnTo>
                <a:lnTo>
                  <a:pt x="0" y="56"/>
                </a:lnTo>
                <a:lnTo>
                  <a:pt x="8" y="88"/>
                </a:lnTo>
                <a:lnTo>
                  <a:pt x="32" y="104"/>
                </a:lnTo>
                <a:lnTo>
                  <a:pt x="48" y="88"/>
                </a:lnTo>
                <a:lnTo>
                  <a:pt x="56" y="56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44"/>
          <p:cNvSpPr/>
          <p:nvPr/>
        </p:nvSpPr>
        <p:spPr>
          <a:xfrm>
            <a:off x="1816100" y="3257550"/>
            <a:ext cx="114300" cy="190500"/>
          </a:xfrm>
          <a:custGeom>
            <a:rect b="b" l="l" r="r" t="t"/>
            <a:pathLst>
              <a:path extrusionOk="0" h="120" w="72">
                <a:moveTo>
                  <a:pt x="56" y="64"/>
                </a:moveTo>
                <a:lnTo>
                  <a:pt x="48" y="24"/>
                </a:lnTo>
                <a:lnTo>
                  <a:pt x="56" y="32"/>
                </a:lnTo>
                <a:lnTo>
                  <a:pt x="56" y="32"/>
                </a:lnTo>
                <a:lnTo>
                  <a:pt x="40" y="16"/>
                </a:lnTo>
                <a:lnTo>
                  <a:pt x="48" y="16"/>
                </a:lnTo>
                <a:lnTo>
                  <a:pt x="48" y="16"/>
                </a:lnTo>
                <a:lnTo>
                  <a:pt x="24" y="32"/>
                </a:lnTo>
                <a:lnTo>
                  <a:pt x="24" y="24"/>
                </a:lnTo>
                <a:lnTo>
                  <a:pt x="24" y="24"/>
                </a:lnTo>
                <a:lnTo>
                  <a:pt x="16" y="64"/>
                </a:lnTo>
                <a:lnTo>
                  <a:pt x="16" y="64"/>
                </a:lnTo>
                <a:lnTo>
                  <a:pt x="16" y="64"/>
                </a:lnTo>
                <a:lnTo>
                  <a:pt x="24" y="96"/>
                </a:lnTo>
                <a:lnTo>
                  <a:pt x="24" y="88"/>
                </a:lnTo>
                <a:lnTo>
                  <a:pt x="24" y="88"/>
                </a:lnTo>
                <a:lnTo>
                  <a:pt x="48" y="104"/>
                </a:lnTo>
                <a:lnTo>
                  <a:pt x="40" y="112"/>
                </a:lnTo>
                <a:lnTo>
                  <a:pt x="40" y="112"/>
                </a:lnTo>
                <a:lnTo>
                  <a:pt x="56" y="96"/>
                </a:lnTo>
                <a:lnTo>
                  <a:pt x="48" y="96"/>
                </a:lnTo>
                <a:lnTo>
                  <a:pt x="48" y="96"/>
                </a:lnTo>
                <a:lnTo>
                  <a:pt x="56" y="64"/>
                </a:lnTo>
                <a:lnTo>
                  <a:pt x="56" y="64"/>
                </a:lnTo>
                <a:lnTo>
                  <a:pt x="72" y="64"/>
                </a:lnTo>
                <a:lnTo>
                  <a:pt x="72" y="64"/>
                </a:lnTo>
                <a:lnTo>
                  <a:pt x="64" y="96"/>
                </a:lnTo>
                <a:lnTo>
                  <a:pt x="64" y="96"/>
                </a:lnTo>
                <a:lnTo>
                  <a:pt x="64" y="104"/>
                </a:lnTo>
                <a:lnTo>
                  <a:pt x="48" y="120"/>
                </a:lnTo>
                <a:lnTo>
                  <a:pt x="48" y="120"/>
                </a:lnTo>
                <a:lnTo>
                  <a:pt x="40" y="120"/>
                </a:lnTo>
                <a:lnTo>
                  <a:pt x="16" y="104"/>
                </a:lnTo>
                <a:lnTo>
                  <a:pt x="16" y="104"/>
                </a:lnTo>
                <a:lnTo>
                  <a:pt x="8" y="96"/>
                </a:lnTo>
                <a:lnTo>
                  <a:pt x="0" y="64"/>
                </a:lnTo>
                <a:lnTo>
                  <a:pt x="0" y="64"/>
                </a:lnTo>
                <a:lnTo>
                  <a:pt x="0" y="64"/>
                </a:lnTo>
                <a:lnTo>
                  <a:pt x="8" y="24"/>
                </a:lnTo>
                <a:lnTo>
                  <a:pt x="8" y="24"/>
                </a:lnTo>
                <a:lnTo>
                  <a:pt x="16" y="16"/>
                </a:lnTo>
                <a:lnTo>
                  <a:pt x="40" y="0"/>
                </a:lnTo>
                <a:lnTo>
                  <a:pt x="40" y="0"/>
                </a:lnTo>
                <a:lnTo>
                  <a:pt x="48" y="8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72" y="64"/>
                </a:lnTo>
                <a:lnTo>
                  <a:pt x="56" y="64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44"/>
          <p:cNvSpPr/>
          <p:nvPr/>
        </p:nvSpPr>
        <p:spPr>
          <a:xfrm>
            <a:off x="1905000" y="3359150"/>
            <a:ext cx="25400" cy="1588"/>
          </a:xfrm>
          <a:custGeom>
            <a:rect b="b" l="l" r="r" t="t"/>
            <a:pathLst>
              <a:path extrusionOk="0" h="120000" w="16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44"/>
          <p:cNvSpPr/>
          <p:nvPr/>
        </p:nvSpPr>
        <p:spPr>
          <a:xfrm>
            <a:off x="1841500" y="33464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44"/>
          <p:cNvSpPr/>
          <p:nvPr/>
        </p:nvSpPr>
        <p:spPr>
          <a:xfrm>
            <a:off x="1727200" y="33464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44"/>
          <p:cNvSpPr/>
          <p:nvPr/>
        </p:nvSpPr>
        <p:spPr>
          <a:xfrm>
            <a:off x="1739900" y="3346450"/>
            <a:ext cx="1016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44"/>
          <p:cNvSpPr/>
          <p:nvPr/>
        </p:nvSpPr>
        <p:spPr>
          <a:xfrm>
            <a:off x="2349500" y="33464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44"/>
          <p:cNvSpPr/>
          <p:nvPr/>
        </p:nvSpPr>
        <p:spPr>
          <a:xfrm>
            <a:off x="2247900" y="3346450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44"/>
          <p:cNvSpPr/>
          <p:nvPr/>
        </p:nvSpPr>
        <p:spPr>
          <a:xfrm>
            <a:off x="2260600" y="3346450"/>
            <a:ext cx="889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44"/>
          <p:cNvSpPr/>
          <p:nvPr/>
        </p:nvSpPr>
        <p:spPr>
          <a:xfrm>
            <a:off x="3543300" y="4779963"/>
            <a:ext cx="38100" cy="63500"/>
          </a:xfrm>
          <a:custGeom>
            <a:rect b="b" l="l" r="r" t="t"/>
            <a:pathLst>
              <a:path extrusionOk="0" h="40" w="24">
                <a:moveTo>
                  <a:pt x="24" y="24"/>
                </a:moveTo>
                <a:lnTo>
                  <a:pt x="24" y="8"/>
                </a:lnTo>
                <a:lnTo>
                  <a:pt x="8" y="0"/>
                </a:lnTo>
                <a:lnTo>
                  <a:pt x="0" y="8"/>
                </a:lnTo>
                <a:lnTo>
                  <a:pt x="0" y="24"/>
                </a:lnTo>
                <a:lnTo>
                  <a:pt x="0" y="32"/>
                </a:lnTo>
                <a:lnTo>
                  <a:pt x="8" y="40"/>
                </a:lnTo>
                <a:lnTo>
                  <a:pt x="24" y="32"/>
                </a:lnTo>
                <a:lnTo>
                  <a:pt x="24" y="24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44"/>
          <p:cNvSpPr/>
          <p:nvPr/>
        </p:nvSpPr>
        <p:spPr>
          <a:xfrm>
            <a:off x="3530600" y="4767263"/>
            <a:ext cx="63500" cy="88900"/>
          </a:xfrm>
          <a:custGeom>
            <a:rect b="b" l="l" r="r" t="t"/>
            <a:pathLst>
              <a:path extrusionOk="0" h="56" w="40">
                <a:moveTo>
                  <a:pt x="24" y="32"/>
                </a:moveTo>
                <a:lnTo>
                  <a:pt x="24" y="16"/>
                </a:lnTo>
                <a:lnTo>
                  <a:pt x="32" y="24"/>
                </a:lnTo>
                <a:lnTo>
                  <a:pt x="32" y="24"/>
                </a:lnTo>
                <a:lnTo>
                  <a:pt x="16" y="16"/>
                </a:lnTo>
                <a:lnTo>
                  <a:pt x="24" y="16"/>
                </a:lnTo>
                <a:lnTo>
                  <a:pt x="24" y="16"/>
                </a:lnTo>
                <a:lnTo>
                  <a:pt x="16" y="24"/>
                </a:lnTo>
                <a:lnTo>
                  <a:pt x="16" y="16"/>
                </a:lnTo>
                <a:lnTo>
                  <a:pt x="16" y="16"/>
                </a:lnTo>
                <a:lnTo>
                  <a:pt x="16" y="32"/>
                </a:lnTo>
                <a:lnTo>
                  <a:pt x="16" y="32"/>
                </a:lnTo>
                <a:lnTo>
                  <a:pt x="16" y="32"/>
                </a:lnTo>
                <a:lnTo>
                  <a:pt x="16" y="40"/>
                </a:lnTo>
                <a:lnTo>
                  <a:pt x="16" y="40"/>
                </a:lnTo>
                <a:lnTo>
                  <a:pt x="16" y="40"/>
                </a:lnTo>
                <a:lnTo>
                  <a:pt x="24" y="48"/>
                </a:lnTo>
                <a:lnTo>
                  <a:pt x="16" y="40"/>
                </a:lnTo>
                <a:lnTo>
                  <a:pt x="16" y="40"/>
                </a:lnTo>
                <a:lnTo>
                  <a:pt x="32" y="32"/>
                </a:lnTo>
                <a:lnTo>
                  <a:pt x="24" y="40"/>
                </a:lnTo>
                <a:lnTo>
                  <a:pt x="24" y="40"/>
                </a:lnTo>
                <a:lnTo>
                  <a:pt x="24" y="32"/>
                </a:lnTo>
                <a:lnTo>
                  <a:pt x="24" y="32"/>
                </a:lnTo>
                <a:lnTo>
                  <a:pt x="40" y="32"/>
                </a:lnTo>
                <a:lnTo>
                  <a:pt x="40" y="32"/>
                </a:lnTo>
                <a:lnTo>
                  <a:pt x="40" y="40"/>
                </a:lnTo>
                <a:lnTo>
                  <a:pt x="40" y="40"/>
                </a:lnTo>
                <a:lnTo>
                  <a:pt x="40" y="48"/>
                </a:lnTo>
                <a:lnTo>
                  <a:pt x="24" y="56"/>
                </a:lnTo>
                <a:lnTo>
                  <a:pt x="24" y="56"/>
                </a:lnTo>
                <a:lnTo>
                  <a:pt x="16" y="56"/>
                </a:lnTo>
                <a:lnTo>
                  <a:pt x="8" y="48"/>
                </a:lnTo>
                <a:lnTo>
                  <a:pt x="8" y="48"/>
                </a:lnTo>
                <a:lnTo>
                  <a:pt x="0" y="40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16"/>
                </a:lnTo>
                <a:lnTo>
                  <a:pt x="0" y="16"/>
                </a:lnTo>
                <a:lnTo>
                  <a:pt x="8" y="16"/>
                </a:lnTo>
                <a:lnTo>
                  <a:pt x="16" y="8"/>
                </a:lnTo>
                <a:lnTo>
                  <a:pt x="16" y="8"/>
                </a:lnTo>
                <a:lnTo>
                  <a:pt x="24" y="0"/>
                </a:lnTo>
                <a:lnTo>
                  <a:pt x="40" y="8"/>
                </a:lnTo>
                <a:lnTo>
                  <a:pt x="40" y="8"/>
                </a:lnTo>
                <a:lnTo>
                  <a:pt x="40" y="16"/>
                </a:lnTo>
                <a:lnTo>
                  <a:pt x="40" y="32"/>
                </a:lnTo>
                <a:lnTo>
                  <a:pt x="24" y="32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44"/>
          <p:cNvSpPr/>
          <p:nvPr/>
        </p:nvSpPr>
        <p:spPr>
          <a:xfrm>
            <a:off x="3568700" y="4818063"/>
            <a:ext cx="25400" cy="1587"/>
          </a:xfrm>
          <a:custGeom>
            <a:rect b="b" l="l" r="r" t="t"/>
            <a:pathLst>
              <a:path extrusionOk="0" h="120000" w="16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16" y="0"/>
                </a:lnTo>
                <a:lnTo>
                  <a:pt x="16" y="0"/>
                </a:lnTo>
                <a:lnTo>
                  <a:pt x="16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44"/>
          <p:cNvSpPr/>
          <p:nvPr/>
        </p:nvSpPr>
        <p:spPr>
          <a:xfrm>
            <a:off x="6235700" y="2065338"/>
            <a:ext cx="25400" cy="25400"/>
          </a:xfrm>
          <a:custGeom>
            <a:rect b="b" l="l" r="r" t="t"/>
            <a:pathLst>
              <a:path extrusionOk="0" h="16" w="16">
                <a:moveTo>
                  <a:pt x="16" y="8"/>
                </a:moveTo>
                <a:lnTo>
                  <a:pt x="16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6" y="16"/>
                </a:lnTo>
                <a:lnTo>
                  <a:pt x="16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44"/>
          <p:cNvSpPr/>
          <p:nvPr/>
        </p:nvSpPr>
        <p:spPr>
          <a:xfrm>
            <a:off x="6248400" y="2078038"/>
            <a:ext cx="88900" cy="571500"/>
          </a:xfrm>
          <a:custGeom>
            <a:rect b="b" l="l" r="r" t="t"/>
            <a:pathLst>
              <a:path extrusionOk="0" h="360" w="56">
                <a:moveTo>
                  <a:pt x="8" y="0"/>
                </a:moveTo>
                <a:lnTo>
                  <a:pt x="24" y="16"/>
                </a:lnTo>
                <a:lnTo>
                  <a:pt x="24" y="16"/>
                </a:lnTo>
                <a:lnTo>
                  <a:pt x="24" y="16"/>
                </a:lnTo>
                <a:lnTo>
                  <a:pt x="40" y="64"/>
                </a:lnTo>
                <a:lnTo>
                  <a:pt x="40" y="64"/>
                </a:lnTo>
                <a:lnTo>
                  <a:pt x="40" y="64"/>
                </a:lnTo>
                <a:lnTo>
                  <a:pt x="56" y="208"/>
                </a:lnTo>
                <a:lnTo>
                  <a:pt x="56" y="208"/>
                </a:lnTo>
                <a:lnTo>
                  <a:pt x="56" y="208"/>
                </a:lnTo>
                <a:lnTo>
                  <a:pt x="40" y="352"/>
                </a:lnTo>
                <a:lnTo>
                  <a:pt x="40" y="360"/>
                </a:lnTo>
                <a:lnTo>
                  <a:pt x="24" y="352"/>
                </a:lnTo>
                <a:lnTo>
                  <a:pt x="24" y="352"/>
                </a:lnTo>
                <a:lnTo>
                  <a:pt x="40" y="208"/>
                </a:lnTo>
                <a:lnTo>
                  <a:pt x="40" y="208"/>
                </a:lnTo>
                <a:lnTo>
                  <a:pt x="40" y="208"/>
                </a:lnTo>
                <a:lnTo>
                  <a:pt x="24" y="64"/>
                </a:lnTo>
                <a:lnTo>
                  <a:pt x="24" y="64"/>
                </a:lnTo>
                <a:lnTo>
                  <a:pt x="24" y="72"/>
                </a:lnTo>
                <a:lnTo>
                  <a:pt x="8" y="24"/>
                </a:lnTo>
                <a:lnTo>
                  <a:pt x="8" y="24"/>
                </a:lnTo>
                <a:lnTo>
                  <a:pt x="16" y="24"/>
                </a:lnTo>
                <a:lnTo>
                  <a:pt x="0" y="8"/>
                </a:lnTo>
                <a:lnTo>
                  <a:pt x="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44"/>
          <p:cNvSpPr/>
          <p:nvPr/>
        </p:nvSpPr>
        <p:spPr>
          <a:xfrm>
            <a:off x="6261100" y="2636838"/>
            <a:ext cx="50800" cy="88900"/>
          </a:xfrm>
          <a:custGeom>
            <a:rect b="b" l="l" r="r" t="t"/>
            <a:pathLst>
              <a:path extrusionOk="0" h="56" w="32">
                <a:moveTo>
                  <a:pt x="32" y="8"/>
                </a:moveTo>
                <a:lnTo>
                  <a:pt x="16" y="56"/>
                </a:lnTo>
                <a:lnTo>
                  <a:pt x="16" y="56"/>
                </a:lnTo>
                <a:lnTo>
                  <a:pt x="8" y="48"/>
                </a:lnTo>
                <a:lnTo>
                  <a:pt x="0" y="48"/>
                </a:lnTo>
                <a:lnTo>
                  <a:pt x="16" y="0"/>
                </a:lnTo>
                <a:lnTo>
                  <a:pt x="32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44"/>
          <p:cNvSpPr/>
          <p:nvPr/>
        </p:nvSpPr>
        <p:spPr>
          <a:xfrm>
            <a:off x="6235700" y="2725738"/>
            <a:ext cx="25400" cy="25400"/>
          </a:xfrm>
          <a:custGeom>
            <a:rect b="b" l="l" r="r" t="t"/>
            <a:pathLst>
              <a:path extrusionOk="0" h="16" w="16">
                <a:moveTo>
                  <a:pt x="16" y="8"/>
                </a:moveTo>
                <a:lnTo>
                  <a:pt x="16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6" y="16"/>
                </a:lnTo>
                <a:lnTo>
                  <a:pt x="16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44"/>
          <p:cNvSpPr/>
          <p:nvPr/>
        </p:nvSpPr>
        <p:spPr>
          <a:xfrm>
            <a:off x="6248400" y="2713038"/>
            <a:ext cx="38100" cy="38100"/>
          </a:xfrm>
          <a:custGeom>
            <a:rect b="b" l="l" r="r" t="t"/>
            <a:pathLst>
              <a:path extrusionOk="0" h="24" w="24">
                <a:moveTo>
                  <a:pt x="24" y="8"/>
                </a:moveTo>
                <a:lnTo>
                  <a:pt x="16" y="0"/>
                </a:lnTo>
                <a:lnTo>
                  <a:pt x="0" y="16"/>
                </a:lnTo>
                <a:lnTo>
                  <a:pt x="8" y="24"/>
                </a:lnTo>
                <a:lnTo>
                  <a:pt x="24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44"/>
          <p:cNvSpPr/>
          <p:nvPr/>
        </p:nvSpPr>
        <p:spPr>
          <a:xfrm>
            <a:off x="6235700" y="20653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44"/>
          <p:cNvSpPr/>
          <p:nvPr/>
        </p:nvSpPr>
        <p:spPr>
          <a:xfrm>
            <a:off x="6654800" y="20653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44"/>
          <p:cNvSpPr/>
          <p:nvPr/>
        </p:nvSpPr>
        <p:spPr>
          <a:xfrm>
            <a:off x="6248400" y="2065338"/>
            <a:ext cx="4064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44"/>
          <p:cNvSpPr/>
          <p:nvPr/>
        </p:nvSpPr>
        <p:spPr>
          <a:xfrm>
            <a:off x="6235700" y="27257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44"/>
          <p:cNvSpPr/>
          <p:nvPr/>
        </p:nvSpPr>
        <p:spPr>
          <a:xfrm>
            <a:off x="6654800" y="27257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44"/>
          <p:cNvSpPr/>
          <p:nvPr/>
        </p:nvSpPr>
        <p:spPr>
          <a:xfrm>
            <a:off x="6248400" y="2725738"/>
            <a:ext cx="4064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44"/>
          <p:cNvSpPr/>
          <p:nvPr/>
        </p:nvSpPr>
        <p:spPr>
          <a:xfrm>
            <a:off x="6654800" y="2078038"/>
            <a:ext cx="254000" cy="660400"/>
          </a:xfrm>
          <a:custGeom>
            <a:rect b="b" l="l" r="r" t="t"/>
            <a:pathLst>
              <a:path extrusionOk="0" h="416" w="160">
                <a:moveTo>
                  <a:pt x="0" y="0"/>
                </a:moveTo>
                <a:lnTo>
                  <a:pt x="48" y="24"/>
                </a:lnTo>
                <a:lnTo>
                  <a:pt x="96" y="72"/>
                </a:lnTo>
                <a:lnTo>
                  <a:pt x="160" y="208"/>
                </a:lnTo>
                <a:lnTo>
                  <a:pt x="120" y="304"/>
                </a:lnTo>
                <a:lnTo>
                  <a:pt x="80" y="360"/>
                </a:lnTo>
                <a:lnTo>
                  <a:pt x="0" y="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44"/>
          <p:cNvSpPr/>
          <p:nvPr/>
        </p:nvSpPr>
        <p:spPr>
          <a:xfrm>
            <a:off x="6642100" y="2065338"/>
            <a:ext cx="25400" cy="25400"/>
          </a:xfrm>
          <a:custGeom>
            <a:rect b="b" l="l" r="r" t="t"/>
            <a:pathLst>
              <a:path extrusionOk="0" h="16" w="16">
                <a:moveTo>
                  <a:pt x="16" y="8"/>
                </a:moveTo>
                <a:lnTo>
                  <a:pt x="16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6" y="16"/>
                </a:lnTo>
                <a:lnTo>
                  <a:pt x="16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44"/>
          <p:cNvSpPr/>
          <p:nvPr/>
        </p:nvSpPr>
        <p:spPr>
          <a:xfrm>
            <a:off x="6654800" y="2065338"/>
            <a:ext cx="266700" cy="508000"/>
          </a:xfrm>
          <a:custGeom>
            <a:rect b="b" l="l" r="r" t="t"/>
            <a:pathLst>
              <a:path extrusionOk="0" h="320" w="168">
                <a:moveTo>
                  <a:pt x="8" y="0"/>
                </a:moveTo>
                <a:lnTo>
                  <a:pt x="56" y="24"/>
                </a:lnTo>
                <a:lnTo>
                  <a:pt x="56" y="32"/>
                </a:lnTo>
                <a:lnTo>
                  <a:pt x="56" y="32"/>
                </a:lnTo>
                <a:lnTo>
                  <a:pt x="104" y="80"/>
                </a:lnTo>
                <a:lnTo>
                  <a:pt x="104" y="80"/>
                </a:lnTo>
                <a:lnTo>
                  <a:pt x="104" y="80"/>
                </a:lnTo>
                <a:lnTo>
                  <a:pt x="168" y="216"/>
                </a:lnTo>
                <a:lnTo>
                  <a:pt x="168" y="224"/>
                </a:lnTo>
                <a:lnTo>
                  <a:pt x="168" y="224"/>
                </a:lnTo>
                <a:lnTo>
                  <a:pt x="128" y="320"/>
                </a:lnTo>
                <a:lnTo>
                  <a:pt x="128" y="320"/>
                </a:lnTo>
                <a:lnTo>
                  <a:pt x="112" y="312"/>
                </a:lnTo>
                <a:lnTo>
                  <a:pt x="112" y="312"/>
                </a:lnTo>
                <a:lnTo>
                  <a:pt x="152" y="216"/>
                </a:lnTo>
                <a:lnTo>
                  <a:pt x="152" y="216"/>
                </a:lnTo>
                <a:lnTo>
                  <a:pt x="152" y="224"/>
                </a:lnTo>
                <a:lnTo>
                  <a:pt x="88" y="88"/>
                </a:lnTo>
                <a:lnTo>
                  <a:pt x="88" y="88"/>
                </a:lnTo>
                <a:lnTo>
                  <a:pt x="96" y="88"/>
                </a:lnTo>
                <a:lnTo>
                  <a:pt x="48" y="40"/>
                </a:lnTo>
                <a:lnTo>
                  <a:pt x="48" y="40"/>
                </a:lnTo>
                <a:lnTo>
                  <a:pt x="48" y="40"/>
                </a:lnTo>
                <a:lnTo>
                  <a:pt x="0" y="16"/>
                </a:lnTo>
                <a:lnTo>
                  <a:pt x="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44"/>
          <p:cNvSpPr/>
          <p:nvPr/>
        </p:nvSpPr>
        <p:spPr>
          <a:xfrm>
            <a:off x="6769100" y="2560638"/>
            <a:ext cx="88900" cy="101600"/>
          </a:xfrm>
          <a:custGeom>
            <a:rect b="b" l="l" r="r" t="t"/>
            <a:pathLst>
              <a:path extrusionOk="0" h="64" w="56">
                <a:moveTo>
                  <a:pt x="56" y="8"/>
                </a:moveTo>
                <a:lnTo>
                  <a:pt x="16" y="64"/>
                </a:lnTo>
                <a:lnTo>
                  <a:pt x="16" y="64"/>
                </a:lnTo>
                <a:lnTo>
                  <a:pt x="8" y="48"/>
                </a:lnTo>
                <a:lnTo>
                  <a:pt x="0" y="56"/>
                </a:lnTo>
                <a:lnTo>
                  <a:pt x="40" y="0"/>
                </a:lnTo>
                <a:lnTo>
                  <a:pt x="56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44"/>
          <p:cNvSpPr/>
          <p:nvPr/>
        </p:nvSpPr>
        <p:spPr>
          <a:xfrm>
            <a:off x="6642100" y="2725738"/>
            <a:ext cx="25400" cy="25400"/>
          </a:xfrm>
          <a:custGeom>
            <a:rect b="b" l="l" r="r" t="t"/>
            <a:pathLst>
              <a:path extrusionOk="0" h="16" w="16">
                <a:moveTo>
                  <a:pt x="16" y="8"/>
                </a:moveTo>
                <a:lnTo>
                  <a:pt x="16" y="0"/>
                </a:lnTo>
                <a:lnTo>
                  <a:pt x="8" y="0"/>
                </a:lnTo>
                <a:lnTo>
                  <a:pt x="0" y="0"/>
                </a:lnTo>
                <a:lnTo>
                  <a:pt x="0" y="8"/>
                </a:lnTo>
                <a:lnTo>
                  <a:pt x="0" y="16"/>
                </a:lnTo>
                <a:lnTo>
                  <a:pt x="8" y="16"/>
                </a:lnTo>
                <a:lnTo>
                  <a:pt x="16" y="16"/>
                </a:lnTo>
                <a:lnTo>
                  <a:pt x="16" y="8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44"/>
          <p:cNvSpPr/>
          <p:nvPr/>
        </p:nvSpPr>
        <p:spPr>
          <a:xfrm>
            <a:off x="6654800" y="2636838"/>
            <a:ext cx="139700" cy="114300"/>
          </a:xfrm>
          <a:custGeom>
            <a:rect b="b" l="l" r="r" t="t"/>
            <a:pathLst>
              <a:path extrusionOk="0" h="72" w="88">
                <a:moveTo>
                  <a:pt x="88" y="16"/>
                </a:moveTo>
                <a:lnTo>
                  <a:pt x="80" y="0"/>
                </a:lnTo>
                <a:lnTo>
                  <a:pt x="0" y="56"/>
                </a:lnTo>
                <a:lnTo>
                  <a:pt x="8" y="72"/>
                </a:lnTo>
                <a:lnTo>
                  <a:pt x="88" y="16"/>
                </a:lnTo>
                <a:close/>
              </a:path>
            </a:pathLst>
          </a:cu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44"/>
          <p:cNvSpPr/>
          <p:nvPr/>
        </p:nvSpPr>
        <p:spPr>
          <a:xfrm>
            <a:off x="6197600" y="22304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44"/>
          <p:cNvSpPr/>
          <p:nvPr/>
        </p:nvSpPr>
        <p:spPr>
          <a:xfrm>
            <a:off x="6311900" y="22304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44"/>
          <p:cNvSpPr/>
          <p:nvPr/>
        </p:nvSpPr>
        <p:spPr>
          <a:xfrm>
            <a:off x="6210300" y="2230438"/>
            <a:ext cx="1016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44"/>
          <p:cNvSpPr/>
          <p:nvPr/>
        </p:nvSpPr>
        <p:spPr>
          <a:xfrm>
            <a:off x="6197600" y="25606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44"/>
          <p:cNvSpPr/>
          <p:nvPr/>
        </p:nvSpPr>
        <p:spPr>
          <a:xfrm>
            <a:off x="6311900" y="25606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44"/>
          <p:cNvSpPr/>
          <p:nvPr/>
        </p:nvSpPr>
        <p:spPr>
          <a:xfrm>
            <a:off x="6210300" y="2560638"/>
            <a:ext cx="1016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44"/>
          <p:cNvSpPr/>
          <p:nvPr/>
        </p:nvSpPr>
        <p:spPr>
          <a:xfrm>
            <a:off x="6896100" y="23955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44"/>
          <p:cNvSpPr/>
          <p:nvPr/>
        </p:nvSpPr>
        <p:spPr>
          <a:xfrm>
            <a:off x="7010400" y="2395538"/>
            <a:ext cx="127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44"/>
          <p:cNvSpPr/>
          <p:nvPr/>
        </p:nvSpPr>
        <p:spPr>
          <a:xfrm>
            <a:off x="6908800" y="2395538"/>
            <a:ext cx="101600" cy="2540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44"/>
          <p:cNvSpPr/>
          <p:nvPr/>
        </p:nvSpPr>
        <p:spPr>
          <a:xfrm>
            <a:off x="7137400" y="2281238"/>
            <a:ext cx="439738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44"/>
          <p:cNvSpPr/>
          <p:nvPr/>
        </p:nvSpPr>
        <p:spPr>
          <a:xfrm>
            <a:off x="5854700" y="2090738"/>
            <a:ext cx="1238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44"/>
          <p:cNvSpPr/>
          <p:nvPr/>
        </p:nvSpPr>
        <p:spPr>
          <a:xfrm>
            <a:off x="5981700" y="2090738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44"/>
          <p:cNvSpPr/>
          <p:nvPr/>
        </p:nvSpPr>
        <p:spPr>
          <a:xfrm>
            <a:off x="5867400" y="2497138"/>
            <a:ext cx="1238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44"/>
          <p:cNvSpPr/>
          <p:nvPr/>
        </p:nvSpPr>
        <p:spPr>
          <a:xfrm>
            <a:off x="5994400" y="2497138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i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4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7" name="Google Shape;1567;p45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Self-Timed Adder</a:t>
            </a:r>
            <a:endParaRPr/>
          </a:p>
        </p:txBody>
      </p:sp>
      <p:pic>
        <p:nvPicPr>
          <p:cNvPr id="1568" name="Google Shape;15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28738"/>
            <a:ext cx="66294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4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4" name="Google Shape;1574;p46"/>
          <p:cNvSpPr txBox="1"/>
          <p:nvPr>
            <p:ph type="title"/>
          </p:nvPr>
        </p:nvSpPr>
        <p:spPr>
          <a:xfrm>
            <a:off x="428625" y="441325"/>
            <a:ext cx="85090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Completion Signal Using Current Sensing</a:t>
            </a:r>
            <a:endParaRPr/>
          </a:p>
        </p:txBody>
      </p:sp>
      <p:pic>
        <p:nvPicPr>
          <p:cNvPr id="1575" name="Google Shape;157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" y="2095500"/>
            <a:ext cx="8509000" cy="2763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4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1" name="Google Shape;1581;p47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Hand-Shaking Protocol</a:t>
            </a:r>
            <a:endParaRPr/>
          </a:p>
        </p:txBody>
      </p:sp>
      <p:pic>
        <p:nvPicPr>
          <p:cNvPr id="1582" name="Google Shape;158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513" y="1662113"/>
            <a:ext cx="8210550" cy="341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47"/>
          <p:cNvSpPr txBox="1"/>
          <p:nvPr/>
        </p:nvSpPr>
        <p:spPr>
          <a:xfrm>
            <a:off x="938213" y="5003800"/>
            <a:ext cx="33385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Phase Handshake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4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9" name="Google Shape;1589;p48"/>
          <p:cNvSpPr txBox="1"/>
          <p:nvPr>
            <p:ph type="title"/>
          </p:nvPr>
        </p:nvSpPr>
        <p:spPr>
          <a:xfrm>
            <a:off x="415925" y="441325"/>
            <a:ext cx="8016875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Logic – The Muller-C Element</a:t>
            </a:r>
            <a:endParaRPr/>
          </a:p>
        </p:txBody>
      </p:sp>
      <p:pic>
        <p:nvPicPr>
          <p:cNvPr id="1590" name="Google Shape;15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050" y="1270000"/>
            <a:ext cx="487838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588" y="3397250"/>
            <a:ext cx="6804025" cy="307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4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7" name="Google Shape;1597;p49"/>
          <p:cNvSpPr txBox="1"/>
          <p:nvPr>
            <p:ph type="title"/>
          </p:nvPr>
        </p:nvSpPr>
        <p:spPr>
          <a:xfrm>
            <a:off x="660400" y="441325"/>
            <a:ext cx="8120063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2-Phase Handshake Protocol</a:t>
            </a:r>
            <a:endParaRPr/>
          </a:p>
        </p:txBody>
      </p:sp>
      <p:sp>
        <p:nvSpPr>
          <p:cNvPr id="1598" name="Google Shape;1598;p49"/>
          <p:cNvSpPr/>
          <p:nvPr/>
        </p:nvSpPr>
        <p:spPr>
          <a:xfrm>
            <a:off x="381000" y="5140325"/>
            <a:ext cx="8305800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 : FAST - minimal # of signaling events (important for global interconnect)</a:t>
            </a:r>
            <a:endParaRPr/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Disadvantage : edge - sensitive, has state</a:t>
            </a:r>
            <a:endParaRPr i="0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9" name="Google Shape;15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875" y="1631950"/>
            <a:ext cx="5972175" cy="311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5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Register Parameters</a:t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1258888" y="1855788"/>
            <a:ext cx="762000" cy="1143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5"/>
          <p:cNvCxnSpPr/>
          <p:nvPr/>
        </p:nvCxnSpPr>
        <p:spPr>
          <a:xfrm>
            <a:off x="827088" y="2046288"/>
            <a:ext cx="431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5"/>
          <p:cNvCxnSpPr/>
          <p:nvPr/>
        </p:nvCxnSpPr>
        <p:spPr>
          <a:xfrm>
            <a:off x="839788" y="2706688"/>
            <a:ext cx="431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5"/>
          <p:cNvCxnSpPr/>
          <p:nvPr/>
        </p:nvCxnSpPr>
        <p:spPr>
          <a:xfrm>
            <a:off x="2020888" y="2084388"/>
            <a:ext cx="431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5"/>
          <p:cNvSpPr txBox="1"/>
          <p:nvPr/>
        </p:nvSpPr>
        <p:spPr>
          <a:xfrm>
            <a:off x="1258888" y="1893888"/>
            <a:ext cx="393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295400" y="2514600"/>
            <a:ext cx="6223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1639888" y="1893888"/>
            <a:ext cx="393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2" name="Google Shape;172;p5"/>
          <p:cNvCxnSpPr/>
          <p:nvPr/>
        </p:nvCxnSpPr>
        <p:spPr>
          <a:xfrm>
            <a:off x="1252538" y="2633663"/>
            <a:ext cx="133350" cy="8572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5"/>
          <p:cNvCxnSpPr/>
          <p:nvPr/>
        </p:nvCxnSpPr>
        <p:spPr>
          <a:xfrm flipH="1" rot="10800000">
            <a:off x="1255713" y="2709863"/>
            <a:ext cx="125412" cy="9048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5"/>
          <p:cNvCxnSpPr/>
          <p:nvPr/>
        </p:nvCxnSpPr>
        <p:spPr>
          <a:xfrm>
            <a:off x="762000" y="4648200"/>
            <a:ext cx="30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5"/>
          <p:cNvCxnSpPr/>
          <p:nvPr/>
        </p:nvCxnSpPr>
        <p:spPr>
          <a:xfrm rot="10800000">
            <a:off x="1066800" y="42672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5"/>
          <p:cNvCxnSpPr/>
          <p:nvPr/>
        </p:nvCxnSpPr>
        <p:spPr>
          <a:xfrm>
            <a:off x="1066800" y="4267200"/>
            <a:ext cx="609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5"/>
          <p:cNvCxnSpPr/>
          <p:nvPr/>
        </p:nvCxnSpPr>
        <p:spPr>
          <a:xfrm rot="10800000">
            <a:off x="1676400" y="42672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5"/>
          <p:cNvCxnSpPr/>
          <p:nvPr/>
        </p:nvCxnSpPr>
        <p:spPr>
          <a:xfrm>
            <a:off x="1676400" y="4648200"/>
            <a:ext cx="5867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5"/>
          <p:cNvCxnSpPr/>
          <p:nvPr/>
        </p:nvCxnSpPr>
        <p:spPr>
          <a:xfrm>
            <a:off x="762000" y="5257800"/>
            <a:ext cx="1066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5"/>
          <p:cNvCxnSpPr/>
          <p:nvPr/>
        </p:nvCxnSpPr>
        <p:spPr>
          <a:xfrm rot="10800000">
            <a:off x="1828800" y="48768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5"/>
          <p:cNvCxnSpPr/>
          <p:nvPr/>
        </p:nvCxnSpPr>
        <p:spPr>
          <a:xfrm>
            <a:off x="1828800" y="4876800"/>
            <a:ext cx="30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5"/>
          <p:cNvCxnSpPr/>
          <p:nvPr/>
        </p:nvCxnSpPr>
        <p:spPr>
          <a:xfrm>
            <a:off x="2133600" y="487680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5"/>
          <p:cNvCxnSpPr/>
          <p:nvPr/>
        </p:nvCxnSpPr>
        <p:spPr>
          <a:xfrm>
            <a:off x="2590800" y="4876800"/>
            <a:ext cx="2819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5"/>
          <p:cNvCxnSpPr/>
          <p:nvPr/>
        </p:nvCxnSpPr>
        <p:spPr>
          <a:xfrm rot="10800000">
            <a:off x="5410200" y="48768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5"/>
          <p:cNvSpPr txBox="1"/>
          <p:nvPr/>
        </p:nvSpPr>
        <p:spPr>
          <a:xfrm>
            <a:off x="304800" y="4267200"/>
            <a:ext cx="393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381000" y="5257800"/>
            <a:ext cx="393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7" name="Google Shape;187;p5"/>
          <p:cNvCxnSpPr/>
          <p:nvPr/>
        </p:nvCxnSpPr>
        <p:spPr>
          <a:xfrm>
            <a:off x="838200" y="4038600"/>
            <a:ext cx="533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5"/>
          <p:cNvCxnSpPr/>
          <p:nvPr/>
        </p:nvCxnSpPr>
        <p:spPr>
          <a:xfrm rot="10800000">
            <a:off x="1371600" y="36576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5"/>
          <p:cNvCxnSpPr/>
          <p:nvPr/>
        </p:nvCxnSpPr>
        <p:spPr>
          <a:xfrm>
            <a:off x="1371600" y="36576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5"/>
          <p:cNvCxnSpPr/>
          <p:nvPr/>
        </p:nvCxnSpPr>
        <p:spPr>
          <a:xfrm rot="10800000">
            <a:off x="3200400" y="36576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5"/>
          <p:cNvCxnSpPr/>
          <p:nvPr/>
        </p:nvCxnSpPr>
        <p:spPr>
          <a:xfrm>
            <a:off x="3200400" y="40386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5"/>
          <p:cNvCxnSpPr/>
          <p:nvPr/>
        </p:nvCxnSpPr>
        <p:spPr>
          <a:xfrm rot="10800000">
            <a:off x="5029200" y="36576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5"/>
          <p:cNvCxnSpPr/>
          <p:nvPr/>
        </p:nvCxnSpPr>
        <p:spPr>
          <a:xfrm>
            <a:off x="5029200" y="3657600"/>
            <a:ext cx="1828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5"/>
          <p:cNvCxnSpPr/>
          <p:nvPr/>
        </p:nvCxnSpPr>
        <p:spPr>
          <a:xfrm rot="10800000">
            <a:off x="6858000" y="36576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5"/>
          <p:cNvCxnSpPr/>
          <p:nvPr/>
        </p:nvCxnSpPr>
        <p:spPr>
          <a:xfrm>
            <a:off x="6858000" y="4038600"/>
            <a:ext cx="685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5"/>
          <p:cNvSpPr txBox="1"/>
          <p:nvPr/>
        </p:nvSpPr>
        <p:spPr>
          <a:xfrm>
            <a:off x="304800" y="35814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7" name="Google Shape;197;p5"/>
          <p:cNvCxnSpPr/>
          <p:nvPr/>
        </p:nvCxnSpPr>
        <p:spPr>
          <a:xfrm>
            <a:off x="5410200" y="5257800"/>
            <a:ext cx="2133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5"/>
          <p:cNvCxnSpPr/>
          <p:nvPr/>
        </p:nvCxnSpPr>
        <p:spPr>
          <a:xfrm>
            <a:off x="1066800" y="54864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5"/>
          <p:cNvCxnSpPr/>
          <p:nvPr/>
        </p:nvCxnSpPr>
        <p:spPr>
          <a:xfrm rot="10800000">
            <a:off x="1828800" y="54864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5"/>
          <p:cNvCxnSpPr/>
          <p:nvPr/>
        </p:nvCxnSpPr>
        <p:spPr>
          <a:xfrm>
            <a:off x="1358900" y="3408363"/>
            <a:ext cx="12700" cy="215423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1" name="Google Shape;201;p5"/>
          <p:cNvSpPr txBox="1"/>
          <p:nvPr/>
        </p:nvSpPr>
        <p:spPr>
          <a:xfrm>
            <a:off x="1789113" y="5099050"/>
            <a:ext cx="9683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c-q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2" name="Google Shape;202;p5"/>
          <p:cNvCxnSpPr/>
          <p:nvPr/>
        </p:nvCxnSpPr>
        <p:spPr>
          <a:xfrm>
            <a:off x="1828800" y="4876800"/>
            <a:ext cx="0" cy="685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3" name="Google Shape;203;p5"/>
          <p:cNvSpPr txBox="1"/>
          <p:nvPr/>
        </p:nvSpPr>
        <p:spPr>
          <a:xfrm>
            <a:off x="1828800" y="4191000"/>
            <a:ext cx="7143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hold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4" name="Google Shape;204;p5"/>
          <p:cNvCxnSpPr/>
          <p:nvPr/>
        </p:nvCxnSpPr>
        <p:spPr>
          <a:xfrm>
            <a:off x="1066800" y="4419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5"/>
          <p:cNvCxnSpPr/>
          <p:nvPr/>
        </p:nvCxnSpPr>
        <p:spPr>
          <a:xfrm rot="10800000">
            <a:off x="1676400" y="4419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5"/>
          <p:cNvSpPr txBox="1"/>
          <p:nvPr/>
        </p:nvSpPr>
        <p:spPr>
          <a:xfrm>
            <a:off x="3052763" y="3232150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7" name="Google Shape;207;p5"/>
          <p:cNvCxnSpPr/>
          <p:nvPr/>
        </p:nvCxnSpPr>
        <p:spPr>
          <a:xfrm rot="10800000">
            <a:off x="1358900" y="3525838"/>
            <a:ext cx="173513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5"/>
          <p:cNvCxnSpPr/>
          <p:nvPr/>
        </p:nvCxnSpPr>
        <p:spPr>
          <a:xfrm>
            <a:off x="3979863" y="3525838"/>
            <a:ext cx="10509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5"/>
          <p:cNvSpPr txBox="1"/>
          <p:nvPr/>
        </p:nvSpPr>
        <p:spPr>
          <a:xfrm>
            <a:off x="533400" y="4724400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-25000" i="1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</a:t>
            </a:r>
            <a:endParaRPr baseline="-25000" i="1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0" name="Google Shape;210;p5"/>
          <p:cNvCxnSpPr/>
          <p:nvPr/>
        </p:nvCxnSpPr>
        <p:spPr>
          <a:xfrm>
            <a:off x="1066800" y="4419600"/>
            <a:ext cx="0" cy="457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5"/>
          <p:cNvCxnSpPr/>
          <p:nvPr/>
        </p:nvCxnSpPr>
        <p:spPr>
          <a:xfrm>
            <a:off x="762000" y="4800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5"/>
          <p:cNvCxnSpPr/>
          <p:nvPr/>
        </p:nvCxnSpPr>
        <p:spPr>
          <a:xfrm rot="10800000">
            <a:off x="1371600" y="4800600"/>
            <a:ext cx="304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5"/>
          <p:cNvSpPr txBox="1"/>
          <p:nvPr/>
        </p:nvSpPr>
        <p:spPr>
          <a:xfrm>
            <a:off x="914400" y="5943600"/>
            <a:ext cx="69500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Delays can be different for rising and falling data transitions</a:t>
            </a:r>
            <a:endParaRPr/>
          </a:p>
        </p:txBody>
      </p:sp>
      <p:cxnSp>
        <p:nvCxnSpPr>
          <p:cNvPr id="214" name="Google Shape;214;p5"/>
          <p:cNvCxnSpPr/>
          <p:nvPr/>
        </p:nvCxnSpPr>
        <p:spPr>
          <a:xfrm>
            <a:off x="5027613" y="3419475"/>
            <a:ext cx="0" cy="54451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5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5" name="Google Shape;1605;p50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Example: Self-timed FIFO</a:t>
            </a:r>
            <a:endParaRPr/>
          </a:p>
        </p:txBody>
      </p:sp>
      <p:sp>
        <p:nvSpPr>
          <p:cNvPr id="1606" name="Google Shape;1606;p50"/>
          <p:cNvSpPr/>
          <p:nvPr/>
        </p:nvSpPr>
        <p:spPr>
          <a:xfrm>
            <a:off x="914400" y="5181600"/>
            <a:ext cx="5026025" cy="91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1s or 0s -&gt; pipeline empty</a:t>
            </a:r>
            <a:endParaRPr/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Alternating 1s and 0s -&gt; pipeline full</a:t>
            </a:r>
            <a:endParaRPr/>
          </a:p>
        </p:txBody>
      </p:sp>
      <p:pic>
        <p:nvPicPr>
          <p:cNvPr id="1607" name="Google Shape;160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905000"/>
            <a:ext cx="6226175" cy="29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5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3" name="Google Shape;1613;p51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2-Phase Protocol</a:t>
            </a:r>
            <a:endParaRPr/>
          </a:p>
        </p:txBody>
      </p:sp>
      <p:pic>
        <p:nvPicPr>
          <p:cNvPr id="1614" name="Google Shape;161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057400"/>
            <a:ext cx="719137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5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0" name="Google Shape;1620;p52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621" name="Google Shape;162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981200"/>
            <a:ext cx="70104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52"/>
          <p:cNvSpPr txBox="1"/>
          <p:nvPr/>
        </p:nvSpPr>
        <p:spPr>
          <a:xfrm>
            <a:off x="990600" y="6019800"/>
            <a:ext cx="16192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[Horowitz]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8" name="Google Shape;1628;p53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629" name="Google Shape;162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133600"/>
            <a:ext cx="67437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5" name="Google Shape;1635;p54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636" name="Google Shape;163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81200"/>
            <a:ext cx="67532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5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2" name="Google Shape;1642;p55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643" name="Google Shape;164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133600"/>
            <a:ext cx="67913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5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56"/>
          <p:cNvSpPr txBox="1"/>
          <p:nvPr>
            <p:ph type="title"/>
          </p:nvPr>
        </p:nvSpPr>
        <p:spPr>
          <a:xfrm>
            <a:off x="955675" y="441325"/>
            <a:ext cx="7902575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4-Phase Handshake Protocol</a:t>
            </a:r>
            <a:endParaRPr/>
          </a:p>
        </p:txBody>
      </p:sp>
      <p:sp>
        <p:nvSpPr>
          <p:cNvPr id="1650" name="Google Shape;1650;p56"/>
          <p:cNvSpPr/>
          <p:nvPr/>
        </p:nvSpPr>
        <p:spPr>
          <a:xfrm>
            <a:off x="685800" y="5410200"/>
            <a:ext cx="36274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Slower, but unambiguous</a:t>
            </a:r>
            <a:endParaRPr/>
          </a:p>
        </p:txBody>
      </p:sp>
      <p:sp>
        <p:nvSpPr>
          <p:cNvPr id="1651" name="Google Shape;1651;p56"/>
          <p:cNvSpPr txBox="1"/>
          <p:nvPr/>
        </p:nvSpPr>
        <p:spPr>
          <a:xfrm>
            <a:off x="5754688" y="4810125"/>
            <a:ext cx="28273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known as RTZ</a:t>
            </a:r>
            <a:endParaRPr/>
          </a:p>
        </p:txBody>
      </p:sp>
      <p:pic>
        <p:nvPicPr>
          <p:cNvPr id="1652" name="Google Shape;16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" y="1938338"/>
            <a:ext cx="8132763" cy="28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5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8" name="Google Shape;1658;p57"/>
          <p:cNvSpPr txBox="1"/>
          <p:nvPr>
            <p:ph type="title"/>
          </p:nvPr>
        </p:nvSpPr>
        <p:spPr>
          <a:xfrm>
            <a:off x="544513" y="441325"/>
            <a:ext cx="7888287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4-Phase Handshake Protocol</a:t>
            </a:r>
            <a:endParaRPr/>
          </a:p>
        </p:txBody>
      </p:sp>
      <p:sp>
        <p:nvSpPr>
          <p:cNvPr id="1659" name="Google Shape;1659;p57"/>
          <p:cNvSpPr txBox="1"/>
          <p:nvPr/>
        </p:nvSpPr>
        <p:spPr>
          <a:xfrm>
            <a:off x="628650" y="1281113"/>
            <a:ext cx="564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using Muller-C elements</a:t>
            </a:r>
            <a:endParaRPr/>
          </a:p>
        </p:txBody>
      </p:sp>
      <p:pic>
        <p:nvPicPr>
          <p:cNvPr id="1660" name="Google Shape;16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63" y="1998663"/>
            <a:ext cx="7453312" cy="371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5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6" name="Google Shape;1666;p58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Self-Resetting Logic</a:t>
            </a:r>
            <a:endParaRPr/>
          </a:p>
        </p:txBody>
      </p:sp>
      <p:pic>
        <p:nvPicPr>
          <p:cNvPr id="1667" name="Google Shape;16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138" y="1519238"/>
            <a:ext cx="6845300" cy="175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175" y="3746500"/>
            <a:ext cx="4100513" cy="2547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58"/>
          <p:cNvSpPr txBox="1"/>
          <p:nvPr/>
        </p:nvSpPr>
        <p:spPr>
          <a:xfrm>
            <a:off x="5703888" y="4565650"/>
            <a:ext cx="18288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Post-charge</a:t>
            </a:r>
            <a:b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5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5" name="Google Shape;1675;p59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Clock-Delayed Domino</a:t>
            </a:r>
            <a:endParaRPr/>
          </a:p>
        </p:txBody>
      </p:sp>
      <p:pic>
        <p:nvPicPr>
          <p:cNvPr id="1676" name="Google Shape;16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350" y="1431925"/>
            <a:ext cx="5730875" cy="38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6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Clock Uncertainties</a:t>
            </a:r>
            <a:endParaRPr/>
          </a:p>
        </p:txBody>
      </p:sp>
      <p:pic>
        <p:nvPicPr>
          <p:cNvPr id="221" name="Google Shape;2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200" y="1624013"/>
            <a:ext cx="8172450" cy="36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"/>
          <p:cNvSpPr txBox="1"/>
          <p:nvPr/>
        </p:nvSpPr>
        <p:spPr>
          <a:xfrm>
            <a:off x="873125" y="5480050"/>
            <a:ext cx="39973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Sources of clock uncertainty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2" name="Google Shape;1682;p60"/>
          <p:cNvSpPr txBox="1"/>
          <p:nvPr>
            <p:ph type="title"/>
          </p:nvPr>
        </p:nvSpPr>
        <p:spPr>
          <a:xfrm>
            <a:off x="261938" y="441325"/>
            <a:ext cx="8715375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Asynchronous-Synchronous Interface</a:t>
            </a:r>
            <a:endParaRPr/>
          </a:p>
        </p:txBody>
      </p:sp>
      <p:pic>
        <p:nvPicPr>
          <p:cNvPr id="1683" name="Google Shape;168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713" y="2084388"/>
            <a:ext cx="8080375" cy="27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6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9" name="Google Shape;1689;p61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Synchronizers and Arbiters</a:t>
            </a:r>
            <a:endParaRPr/>
          </a:p>
        </p:txBody>
      </p:sp>
      <p:sp>
        <p:nvSpPr>
          <p:cNvPr id="1690" name="Google Shape;1690;p61"/>
          <p:cNvSpPr txBox="1"/>
          <p:nvPr>
            <p:ph idx="1" type="body"/>
          </p:nvPr>
        </p:nvSpPr>
        <p:spPr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❑"/>
            </a:pPr>
            <a:r>
              <a:rPr lang="en-US" sz="2800">
                <a:solidFill>
                  <a:schemeClr val="folHlink"/>
                </a:solidFill>
              </a:rPr>
              <a:t>Arbiter</a:t>
            </a:r>
            <a:r>
              <a:rPr lang="en-US" sz="2800"/>
              <a:t>: Circuit to decide which of 2 events occurred first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100"/>
              <a:buChar char="❑"/>
            </a:pPr>
            <a:r>
              <a:rPr lang="en-US" sz="2800">
                <a:solidFill>
                  <a:schemeClr val="folHlink"/>
                </a:solidFill>
              </a:rPr>
              <a:t>Synchronizer</a:t>
            </a:r>
            <a:r>
              <a:rPr lang="en-US" sz="2800"/>
              <a:t>: Arbiter with clock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lang="en-US" sz="2800"/>
              <a:t> as one of the inputs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100"/>
              <a:buChar char="❑"/>
            </a:pPr>
            <a:r>
              <a:rPr lang="en-US" sz="2800">
                <a:solidFill>
                  <a:schemeClr val="folHlink"/>
                </a:solidFill>
              </a:rPr>
              <a:t>Problem</a:t>
            </a:r>
            <a:r>
              <a:rPr lang="en-US" sz="2800"/>
              <a:t>: Circuit HAS to make a decision in limited time - which decision is not important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100"/>
              <a:buChar char="❑"/>
            </a:pPr>
            <a:r>
              <a:rPr lang="en-US" sz="2800">
                <a:solidFill>
                  <a:schemeClr val="folHlink"/>
                </a:solidFill>
              </a:rPr>
              <a:t>Caveat</a:t>
            </a:r>
            <a:r>
              <a:rPr lang="en-US" sz="2800"/>
              <a:t>: It is impossible to ensure correct operation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100"/>
              <a:buChar char="❑"/>
            </a:pPr>
            <a:r>
              <a:rPr lang="en-US" sz="2800"/>
              <a:t>But, we can decrease the error probability at the expense of delay</a:t>
            </a:r>
            <a:endParaRPr sz="2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6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6" name="Google Shape;1696;p62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Simple Synchronizer </a:t>
            </a:r>
            <a:endParaRPr/>
          </a:p>
        </p:txBody>
      </p:sp>
      <p:sp>
        <p:nvSpPr>
          <p:cNvPr id="1697" name="Google Shape;1697;p62"/>
          <p:cNvSpPr/>
          <p:nvPr/>
        </p:nvSpPr>
        <p:spPr>
          <a:xfrm>
            <a:off x="3960813" y="2387600"/>
            <a:ext cx="11112" cy="254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62"/>
          <p:cNvSpPr/>
          <p:nvPr/>
        </p:nvSpPr>
        <p:spPr>
          <a:xfrm>
            <a:off x="3960813" y="3697288"/>
            <a:ext cx="11112" cy="254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62"/>
          <p:cNvSpPr/>
          <p:nvPr/>
        </p:nvSpPr>
        <p:spPr>
          <a:xfrm>
            <a:off x="3351213" y="3303588"/>
            <a:ext cx="25400" cy="127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62"/>
          <p:cNvSpPr/>
          <p:nvPr/>
        </p:nvSpPr>
        <p:spPr>
          <a:xfrm>
            <a:off x="3960813" y="3697288"/>
            <a:ext cx="11112" cy="25400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62"/>
          <p:cNvSpPr/>
          <p:nvPr/>
        </p:nvSpPr>
        <p:spPr>
          <a:xfrm>
            <a:off x="1930400" y="5222875"/>
            <a:ext cx="509428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Data sampled on rising edge of the clock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62"/>
          <p:cNvSpPr/>
          <p:nvPr/>
        </p:nvSpPr>
        <p:spPr>
          <a:xfrm>
            <a:off x="1930400" y="5732463"/>
            <a:ext cx="562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Latch will eventually resolve the signal value,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62"/>
          <p:cNvSpPr/>
          <p:nvPr/>
        </p:nvSpPr>
        <p:spPr>
          <a:xfrm>
            <a:off x="2197100" y="6024563"/>
            <a:ext cx="4237038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... this might take infinite time!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4" name="Google Shape;170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7863" y="1511300"/>
            <a:ext cx="55499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6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0" name="Google Shape;1710;p63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Synchronizer: Output Trajectories </a:t>
            </a:r>
            <a:endParaRPr/>
          </a:p>
        </p:txBody>
      </p:sp>
      <p:sp>
        <p:nvSpPr>
          <p:cNvPr id="1711" name="Google Shape;1711;p63"/>
          <p:cNvSpPr/>
          <p:nvPr/>
        </p:nvSpPr>
        <p:spPr>
          <a:xfrm>
            <a:off x="3138488" y="2006600"/>
            <a:ext cx="9525" cy="1588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63"/>
          <p:cNvSpPr/>
          <p:nvPr/>
        </p:nvSpPr>
        <p:spPr>
          <a:xfrm>
            <a:off x="3138488" y="4265613"/>
            <a:ext cx="9525" cy="1587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63"/>
          <p:cNvSpPr/>
          <p:nvPr/>
        </p:nvSpPr>
        <p:spPr>
          <a:xfrm>
            <a:off x="3138488" y="2006600"/>
            <a:ext cx="9525" cy="2259013"/>
          </a:xfrm>
          <a:prstGeom prst="rect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63"/>
          <p:cNvSpPr/>
          <p:nvPr/>
        </p:nvSpPr>
        <p:spPr>
          <a:xfrm>
            <a:off x="2173288" y="4265613"/>
            <a:ext cx="1587" cy="11112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63"/>
          <p:cNvSpPr/>
          <p:nvPr/>
        </p:nvSpPr>
        <p:spPr>
          <a:xfrm>
            <a:off x="4343400" y="1973263"/>
            <a:ext cx="1588" cy="11112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63"/>
          <p:cNvSpPr/>
          <p:nvPr/>
        </p:nvSpPr>
        <p:spPr>
          <a:xfrm>
            <a:off x="3138488" y="3124200"/>
            <a:ext cx="1587" cy="11113"/>
          </a:xfrm>
          <a:prstGeom prst="rect">
            <a:avLst/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63"/>
          <p:cNvSpPr/>
          <p:nvPr/>
        </p:nvSpPr>
        <p:spPr>
          <a:xfrm>
            <a:off x="7216775" y="3124200"/>
            <a:ext cx="1588" cy="11113"/>
          </a:xfrm>
          <a:prstGeom prst="rect">
            <a:avLst/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63"/>
          <p:cNvSpPr/>
          <p:nvPr/>
        </p:nvSpPr>
        <p:spPr>
          <a:xfrm>
            <a:off x="3138488" y="3124200"/>
            <a:ext cx="4078287" cy="11113"/>
          </a:xfrm>
          <a:prstGeom prst="rect">
            <a:avLst/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63"/>
          <p:cNvSpPr/>
          <p:nvPr/>
        </p:nvSpPr>
        <p:spPr>
          <a:xfrm>
            <a:off x="3181350" y="2916238"/>
            <a:ext cx="1588" cy="11112"/>
          </a:xfrm>
          <a:prstGeom prst="rect">
            <a:avLst/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63"/>
          <p:cNvSpPr/>
          <p:nvPr/>
        </p:nvSpPr>
        <p:spPr>
          <a:xfrm>
            <a:off x="3116263" y="3224213"/>
            <a:ext cx="1587" cy="9525"/>
          </a:xfrm>
          <a:prstGeom prst="rect">
            <a:avLst/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63"/>
          <p:cNvSpPr/>
          <p:nvPr/>
        </p:nvSpPr>
        <p:spPr>
          <a:xfrm>
            <a:off x="3094038" y="3333750"/>
            <a:ext cx="1587" cy="11113"/>
          </a:xfrm>
          <a:prstGeom prst="rect">
            <a:avLst/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63"/>
          <p:cNvSpPr/>
          <p:nvPr/>
        </p:nvSpPr>
        <p:spPr>
          <a:xfrm>
            <a:off x="2863850" y="4419600"/>
            <a:ext cx="1588" cy="9525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63"/>
          <p:cNvSpPr/>
          <p:nvPr/>
        </p:nvSpPr>
        <p:spPr>
          <a:xfrm>
            <a:off x="3389313" y="4835525"/>
            <a:ext cx="1587" cy="11113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63"/>
          <p:cNvSpPr/>
          <p:nvPr/>
        </p:nvSpPr>
        <p:spPr>
          <a:xfrm>
            <a:off x="2992438" y="4772025"/>
            <a:ext cx="3617912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Single-pole model for a flip-flop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5" name="Google Shape;1725;p63"/>
          <p:cNvPicPr preferRelativeResize="0"/>
          <p:nvPr/>
        </p:nvPicPr>
        <p:blipFill rotWithShape="1">
          <a:blip r:embed="rId6">
            <a:alphaModFix/>
          </a:blip>
          <a:srcRect b="16667" l="30302" r="33333" t="74199"/>
          <a:stretch/>
        </p:blipFill>
        <p:spPr>
          <a:xfrm>
            <a:off x="2859088" y="5137150"/>
            <a:ext cx="3657600" cy="8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62188" y="1306513"/>
            <a:ext cx="4181475" cy="323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6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2" name="Google Shape;1732;p64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 Time to Failure</a:t>
            </a:r>
            <a:endParaRPr/>
          </a:p>
        </p:txBody>
      </p:sp>
      <p:pic>
        <p:nvPicPr>
          <p:cNvPr id="1733" name="Google Shape;1733;p64"/>
          <p:cNvPicPr preferRelativeResize="0"/>
          <p:nvPr/>
        </p:nvPicPr>
        <p:blipFill rotWithShape="1">
          <a:blip r:embed="rId3">
            <a:alphaModFix/>
          </a:blip>
          <a:srcRect b="21535" l="20454" r="17424" t="22176"/>
          <a:stretch/>
        </p:blipFill>
        <p:spPr>
          <a:xfrm>
            <a:off x="1422400" y="1111250"/>
            <a:ext cx="5791200" cy="46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6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9" name="Google Shape;1739;p65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740" name="Google Shape;174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457325"/>
            <a:ext cx="53657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6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6" name="Google Shape;1746;p66"/>
          <p:cNvSpPr txBox="1"/>
          <p:nvPr>
            <p:ph type="title"/>
          </p:nvPr>
        </p:nvSpPr>
        <p:spPr>
          <a:xfrm>
            <a:off x="608013" y="5175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Influence of Noise</a:t>
            </a:r>
            <a:endParaRPr/>
          </a:p>
        </p:txBody>
      </p:sp>
      <p:pic>
        <p:nvPicPr>
          <p:cNvPr id="1747" name="Google Shape;174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425" y="1568450"/>
            <a:ext cx="7675563" cy="37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66"/>
          <p:cNvSpPr/>
          <p:nvPr/>
        </p:nvSpPr>
        <p:spPr>
          <a:xfrm>
            <a:off x="304800" y="5562600"/>
            <a:ext cx="7848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 amplitude noise does not influence synchronization behavior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6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4" name="Google Shape;1754;p67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Typical Synchronizers</a:t>
            </a:r>
            <a:endParaRPr/>
          </a:p>
        </p:txBody>
      </p:sp>
      <p:pic>
        <p:nvPicPr>
          <p:cNvPr id="1755" name="Google Shape;17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900" y="1481138"/>
            <a:ext cx="7210425" cy="226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5100" y="4224338"/>
            <a:ext cx="5867400" cy="1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67"/>
          <p:cNvSpPr/>
          <p:nvPr/>
        </p:nvSpPr>
        <p:spPr>
          <a:xfrm>
            <a:off x="368300" y="3767138"/>
            <a:ext cx="2339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delay line</a:t>
            </a:r>
            <a:endParaRPr/>
          </a:p>
        </p:txBody>
      </p:sp>
      <p:sp>
        <p:nvSpPr>
          <p:cNvPr id="1758" name="Google Shape;1758;p67"/>
          <p:cNvSpPr/>
          <p:nvPr/>
        </p:nvSpPr>
        <p:spPr>
          <a:xfrm>
            <a:off x="368300" y="1252538"/>
            <a:ext cx="33385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phase clocking circuit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6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4" name="Google Shape;1764;p68"/>
          <p:cNvSpPr txBox="1"/>
          <p:nvPr>
            <p:ph type="title"/>
          </p:nvPr>
        </p:nvSpPr>
        <p:spPr>
          <a:xfrm>
            <a:off x="352425" y="454025"/>
            <a:ext cx="8791575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Cascaded Synchronizers Reduce MTF</a:t>
            </a:r>
            <a:endParaRPr/>
          </a:p>
        </p:txBody>
      </p:sp>
      <p:pic>
        <p:nvPicPr>
          <p:cNvPr id="1765" name="Google Shape;176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338" y="2463800"/>
            <a:ext cx="8072437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6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1" name="Google Shape;1771;p69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Arbiters</a:t>
            </a:r>
            <a:endParaRPr/>
          </a:p>
        </p:txBody>
      </p:sp>
      <p:pic>
        <p:nvPicPr>
          <p:cNvPr id="1772" name="Google Shape;177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475" y="1571625"/>
            <a:ext cx="6840538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7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Clock Nonidealities</a:t>
            </a:r>
            <a:endParaRPr/>
          </a:p>
        </p:txBody>
      </p:sp>
      <p:sp>
        <p:nvSpPr>
          <p:cNvPr id="229" name="Google Shape;229;p7"/>
          <p:cNvSpPr txBox="1"/>
          <p:nvPr>
            <p:ph idx="1" type="body"/>
          </p:nvPr>
        </p:nvSpPr>
        <p:spPr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❑"/>
            </a:pPr>
            <a:r>
              <a:rPr b="1" lang="en-US" sz="2800"/>
              <a:t>Clock skew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Spatial variation in temporally equivalent clock edges; deterministic + random, </a:t>
            </a:r>
            <a:r>
              <a:rPr i="1" lang="en-US" sz="2400"/>
              <a:t>t</a:t>
            </a:r>
            <a:r>
              <a:rPr baseline="-25000" i="1" lang="en-US" sz="2400"/>
              <a:t>SK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100"/>
              <a:buChar char="❑"/>
            </a:pPr>
            <a:r>
              <a:rPr b="1" lang="en-US" sz="2800"/>
              <a:t>Clock jitter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Temporal variations in consecutive edges of the clock signal; modulation + random noise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Cycle-to-cycle (short-term) </a:t>
            </a:r>
            <a:r>
              <a:rPr i="1" lang="en-US" sz="2400"/>
              <a:t>t</a:t>
            </a:r>
            <a:r>
              <a:rPr baseline="-25000" i="1" lang="en-US" sz="2400"/>
              <a:t>JS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Long term </a:t>
            </a:r>
            <a:r>
              <a:rPr i="1" lang="en-US" sz="2400"/>
              <a:t>t</a:t>
            </a:r>
            <a:r>
              <a:rPr baseline="-25000" i="1" lang="en-US" sz="2400"/>
              <a:t>JL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100"/>
              <a:buChar char="❑"/>
            </a:pPr>
            <a:r>
              <a:rPr b="1" lang="en-US" sz="2800"/>
              <a:t>Variation of the pulse width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Important for level sensitive clocking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7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8" name="Google Shape;1778;p70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PLL-Based Synchronization</a:t>
            </a:r>
            <a:endParaRPr/>
          </a:p>
        </p:txBody>
      </p:sp>
      <p:pic>
        <p:nvPicPr>
          <p:cNvPr id="1779" name="Google Shape;177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8" y="1785938"/>
            <a:ext cx="8039100" cy="397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7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5" name="Google Shape;1785;p71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PLL Block Diagram</a:t>
            </a:r>
            <a:endParaRPr/>
          </a:p>
        </p:txBody>
      </p:sp>
      <p:pic>
        <p:nvPicPr>
          <p:cNvPr id="1786" name="Google Shape;178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325" y="2105025"/>
            <a:ext cx="8256588" cy="264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7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2" name="Google Shape;1792;p72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 Detector</a:t>
            </a:r>
            <a:endParaRPr/>
          </a:p>
        </p:txBody>
      </p:sp>
      <p:pic>
        <p:nvPicPr>
          <p:cNvPr id="1793" name="Google Shape;179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438" y="1652588"/>
            <a:ext cx="7516812" cy="472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72"/>
          <p:cNvSpPr txBox="1"/>
          <p:nvPr/>
        </p:nvSpPr>
        <p:spPr>
          <a:xfrm>
            <a:off x="4929188" y="1062038"/>
            <a:ext cx="31162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before filtering</a:t>
            </a:r>
            <a:endParaRPr/>
          </a:p>
        </p:txBody>
      </p:sp>
      <p:sp>
        <p:nvSpPr>
          <p:cNvPr id="1795" name="Google Shape;1795;p72"/>
          <p:cNvSpPr txBox="1"/>
          <p:nvPr/>
        </p:nvSpPr>
        <p:spPr>
          <a:xfrm>
            <a:off x="6269038" y="4348163"/>
            <a:ext cx="232886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</a:t>
            </a:r>
            <a:b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characteristic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7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1" name="Google Shape;1801;p73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Phase-Frequency Detector</a:t>
            </a:r>
            <a:endParaRPr/>
          </a:p>
        </p:txBody>
      </p:sp>
      <p:pic>
        <p:nvPicPr>
          <p:cNvPr id="1802" name="Google Shape;180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88" y="1347788"/>
            <a:ext cx="6810375" cy="4830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7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8" name="Google Shape;1808;p74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PFD Response to Frequency</a:t>
            </a:r>
            <a:endParaRPr/>
          </a:p>
        </p:txBody>
      </p:sp>
      <p:pic>
        <p:nvPicPr>
          <p:cNvPr id="1809" name="Google Shape;180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75" y="1995488"/>
            <a:ext cx="7086600" cy="303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7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5" name="Google Shape;1815;p75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PFD Phase Transfer Characteristic</a:t>
            </a:r>
            <a:endParaRPr/>
          </a:p>
        </p:txBody>
      </p:sp>
      <p:pic>
        <p:nvPicPr>
          <p:cNvPr id="1816" name="Google Shape;181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513" y="2057400"/>
            <a:ext cx="7400925" cy="31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7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2" name="Google Shape;1822;p76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Charge Pump</a:t>
            </a:r>
            <a:endParaRPr/>
          </a:p>
        </p:txBody>
      </p:sp>
      <p:pic>
        <p:nvPicPr>
          <p:cNvPr id="1823" name="Google Shape;182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888" y="1538288"/>
            <a:ext cx="4233862" cy="45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7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9" name="Google Shape;1829;p77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PLL Simulation</a:t>
            </a:r>
            <a:endParaRPr/>
          </a:p>
        </p:txBody>
      </p:sp>
      <p:pic>
        <p:nvPicPr>
          <p:cNvPr id="1830" name="Google Shape;183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25" y="1512888"/>
            <a:ext cx="7816850" cy="45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7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6" name="Google Shape;1836;p78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Clock Generation using DLLs</a:t>
            </a:r>
            <a:endParaRPr/>
          </a:p>
        </p:txBody>
      </p:sp>
      <p:sp>
        <p:nvSpPr>
          <p:cNvPr id="1837" name="Google Shape;1837;p78"/>
          <p:cNvSpPr/>
          <p:nvPr/>
        </p:nvSpPr>
        <p:spPr>
          <a:xfrm>
            <a:off x="2514600" y="2514600"/>
            <a:ext cx="10668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78"/>
          <p:cNvSpPr/>
          <p:nvPr/>
        </p:nvSpPr>
        <p:spPr>
          <a:xfrm>
            <a:off x="4191000" y="2514600"/>
            <a:ext cx="10668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9" name="Google Shape;1839;p78"/>
          <p:cNvCxnSpPr/>
          <p:nvPr/>
        </p:nvCxnSpPr>
        <p:spPr>
          <a:xfrm>
            <a:off x="5562600" y="2895600"/>
            <a:ext cx="457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78"/>
          <p:cNvCxnSpPr/>
          <p:nvPr/>
        </p:nvCxnSpPr>
        <p:spPr>
          <a:xfrm>
            <a:off x="5562600" y="2971800"/>
            <a:ext cx="457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78"/>
          <p:cNvCxnSpPr/>
          <p:nvPr/>
        </p:nvCxnSpPr>
        <p:spPr>
          <a:xfrm>
            <a:off x="5562600" y="2590800"/>
            <a:ext cx="457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78"/>
          <p:cNvCxnSpPr/>
          <p:nvPr/>
        </p:nvCxnSpPr>
        <p:spPr>
          <a:xfrm>
            <a:off x="5791200" y="2590800"/>
            <a:ext cx="0" cy="30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78"/>
          <p:cNvCxnSpPr/>
          <p:nvPr/>
        </p:nvCxnSpPr>
        <p:spPr>
          <a:xfrm>
            <a:off x="5257800" y="3200400"/>
            <a:ext cx="1676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78"/>
          <p:cNvCxnSpPr/>
          <p:nvPr/>
        </p:nvCxnSpPr>
        <p:spPr>
          <a:xfrm>
            <a:off x="5791200" y="2971800"/>
            <a:ext cx="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5" name="Google Shape;1845;p78"/>
          <p:cNvSpPr/>
          <p:nvPr/>
        </p:nvSpPr>
        <p:spPr>
          <a:xfrm>
            <a:off x="6934200" y="2514600"/>
            <a:ext cx="10668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6" name="Google Shape;1846;p78"/>
          <p:cNvCxnSpPr/>
          <p:nvPr/>
        </p:nvCxnSpPr>
        <p:spPr>
          <a:xfrm>
            <a:off x="3581400" y="2667000"/>
            <a:ext cx="609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7" name="Google Shape;1847;p78"/>
          <p:cNvCxnSpPr/>
          <p:nvPr/>
        </p:nvCxnSpPr>
        <p:spPr>
          <a:xfrm>
            <a:off x="3581400" y="3200400"/>
            <a:ext cx="609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8" name="Google Shape;1848;p78"/>
          <p:cNvCxnSpPr/>
          <p:nvPr/>
        </p:nvCxnSpPr>
        <p:spPr>
          <a:xfrm>
            <a:off x="1905000" y="2667000"/>
            <a:ext cx="609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9" name="Google Shape;1849;p78"/>
          <p:cNvCxnSpPr/>
          <p:nvPr/>
        </p:nvCxnSpPr>
        <p:spPr>
          <a:xfrm rot="10800000">
            <a:off x="2133600" y="2286000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0" name="Google Shape;1850;p78"/>
          <p:cNvCxnSpPr/>
          <p:nvPr/>
        </p:nvCxnSpPr>
        <p:spPr>
          <a:xfrm>
            <a:off x="2133600" y="2286000"/>
            <a:ext cx="533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1" name="Google Shape;1851;p78"/>
          <p:cNvCxnSpPr/>
          <p:nvPr/>
        </p:nvCxnSpPr>
        <p:spPr>
          <a:xfrm rot="10800000">
            <a:off x="7467600" y="2286000"/>
            <a:ext cx="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852" name="Google Shape;1852;p78"/>
          <p:cNvCxnSpPr/>
          <p:nvPr/>
        </p:nvCxnSpPr>
        <p:spPr>
          <a:xfrm>
            <a:off x="2133600" y="3733800"/>
            <a:ext cx="5943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3" name="Google Shape;1853;p78"/>
          <p:cNvCxnSpPr/>
          <p:nvPr/>
        </p:nvCxnSpPr>
        <p:spPr>
          <a:xfrm rot="10800000">
            <a:off x="2133600" y="3200400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4" name="Google Shape;1854;p78"/>
          <p:cNvCxnSpPr/>
          <p:nvPr/>
        </p:nvCxnSpPr>
        <p:spPr>
          <a:xfrm>
            <a:off x="2133600" y="3200400"/>
            <a:ext cx="38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5" name="Google Shape;1855;p78"/>
          <p:cNvCxnSpPr/>
          <p:nvPr/>
        </p:nvCxnSpPr>
        <p:spPr>
          <a:xfrm>
            <a:off x="7467600" y="3429000"/>
            <a:ext cx="0" cy="30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6" name="Google Shape;1856;p78"/>
          <p:cNvSpPr/>
          <p:nvPr/>
        </p:nvSpPr>
        <p:spPr>
          <a:xfrm>
            <a:off x="5410200" y="2438400"/>
            <a:ext cx="990600" cy="9906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78"/>
          <p:cNvSpPr txBox="1"/>
          <p:nvPr/>
        </p:nvSpPr>
        <p:spPr>
          <a:xfrm>
            <a:off x="2590800" y="2590800"/>
            <a:ext cx="9048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Phase</a:t>
            </a:r>
            <a:b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</a:t>
            </a:r>
            <a:endParaRPr/>
          </a:p>
        </p:txBody>
      </p:sp>
      <p:sp>
        <p:nvSpPr>
          <p:cNvPr id="1858" name="Google Shape;1858;p78"/>
          <p:cNvSpPr txBox="1"/>
          <p:nvPr/>
        </p:nvSpPr>
        <p:spPr>
          <a:xfrm>
            <a:off x="4191000" y="2590800"/>
            <a:ext cx="1017588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Charge</a:t>
            </a:r>
            <a:b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Pump</a:t>
            </a:r>
            <a:endParaRPr/>
          </a:p>
        </p:txBody>
      </p:sp>
      <p:sp>
        <p:nvSpPr>
          <p:cNvPr id="1859" name="Google Shape;1859;p78"/>
          <p:cNvSpPr txBox="1"/>
          <p:nvPr/>
        </p:nvSpPr>
        <p:spPr>
          <a:xfrm>
            <a:off x="5486400" y="3149600"/>
            <a:ext cx="6921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/>
          </a:p>
        </p:txBody>
      </p:sp>
      <p:sp>
        <p:nvSpPr>
          <p:cNvPr id="1860" name="Google Shape;1860;p78"/>
          <p:cNvSpPr txBox="1"/>
          <p:nvPr/>
        </p:nvSpPr>
        <p:spPr>
          <a:xfrm>
            <a:off x="7223125" y="2754313"/>
            <a:ext cx="509588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DL</a:t>
            </a:r>
            <a:endParaRPr/>
          </a:p>
        </p:txBody>
      </p:sp>
      <p:sp>
        <p:nvSpPr>
          <p:cNvPr id="1861" name="Google Shape;1861;p78"/>
          <p:cNvSpPr/>
          <p:nvPr/>
        </p:nvSpPr>
        <p:spPr>
          <a:xfrm>
            <a:off x="2438400" y="4724400"/>
            <a:ext cx="10668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78"/>
          <p:cNvSpPr/>
          <p:nvPr/>
        </p:nvSpPr>
        <p:spPr>
          <a:xfrm>
            <a:off x="4114800" y="4724400"/>
            <a:ext cx="10668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3" name="Google Shape;1863;p78"/>
          <p:cNvCxnSpPr/>
          <p:nvPr/>
        </p:nvCxnSpPr>
        <p:spPr>
          <a:xfrm>
            <a:off x="5486400" y="4800600"/>
            <a:ext cx="457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78"/>
          <p:cNvCxnSpPr/>
          <p:nvPr/>
        </p:nvCxnSpPr>
        <p:spPr>
          <a:xfrm>
            <a:off x="5486400" y="4876800"/>
            <a:ext cx="457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5" name="Google Shape;1865;p78"/>
          <p:cNvCxnSpPr/>
          <p:nvPr/>
        </p:nvCxnSpPr>
        <p:spPr>
          <a:xfrm>
            <a:off x="5486400" y="4648200"/>
            <a:ext cx="457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6" name="Google Shape;1866;p78"/>
          <p:cNvCxnSpPr/>
          <p:nvPr/>
        </p:nvCxnSpPr>
        <p:spPr>
          <a:xfrm>
            <a:off x="5715000" y="4648200"/>
            <a:ext cx="0" cy="15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7" name="Google Shape;1867;p78"/>
          <p:cNvCxnSpPr/>
          <p:nvPr/>
        </p:nvCxnSpPr>
        <p:spPr>
          <a:xfrm>
            <a:off x="5181600" y="5410200"/>
            <a:ext cx="1676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8" name="Google Shape;1868;p78"/>
          <p:cNvCxnSpPr/>
          <p:nvPr/>
        </p:nvCxnSpPr>
        <p:spPr>
          <a:xfrm>
            <a:off x="5715000" y="5257800"/>
            <a:ext cx="0" cy="15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9" name="Google Shape;1869;p78"/>
          <p:cNvSpPr/>
          <p:nvPr/>
        </p:nvSpPr>
        <p:spPr>
          <a:xfrm>
            <a:off x="6858000" y="4724400"/>
            <a:ext cx="1066800" cy="914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0" name="Google Shape;1870;p78"/>
          <p:cNvCxnSpPr/>
          <p:nvPr/>
        </p:nvCxnSpPr>
        <p:spPr>
          <a:xfrm>
            <a:off x="3505200" y="4876800"/>
            <a:ext cx="609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1" name="Google Shape;1871;p78"/>
          <p:cNvCxnSpPr/>
          <p:nvPr/>
        </p:nvCxnSpPr>
        <p:spPr>
          <a:xfrm>
            <a:off x="3505200" y="5410200"/>
            <a:ext cx="609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2" name="Google Shape;1872;p78"/>
          <p:cNvCxnSpPr/>
          <p:nvPr/>
        </p:nvCxnSpPr>
        <p:spPr>
          <a:xfrm>
            <a:off x="1219200" y="4876800"/>
            <a:ext cx="1219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3" name="Google Shape;1873;p78"/>
          <p:cNvCxnSpPr/>
          <p:nvPr/>
        </p:nvCxnSpPr>
        <p:spPr>
          <a:xfrm>
            <a:off x="1219200" y="5943600"/>
            <a:ext cx="6781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4" name="Google Shape;1874;p78"/>
          <p:cNvCxnSpPr/>
          <p:nvPr/>
        </p:nvCxnSpPr>
        <p:spPr>
          <a:xfrm rot="10800000">
            <a:off x="1219200" y="5410200"/>
            <a:ext cx="0" cy="5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5" name="Google Shape;1875;p78"/>
          <p:cNvCxnSpPr/>
          <p:nvPr/>
        </p:nvCxnSpPr>
        <p:spPr>
          <a:xfrm>
            <a:off x="2057400" y="5410200"/>
            <a:ext cx="38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6" name="Google Shape;1876;p78"/>
          <p:cNvCxnSpPr/>
          <p:nvPr/>
        </p:nvCxnSpPr>
        <p:spPr>
          <a:xfrm>
            <a:off x="7391400" y="5638800"/>
            <a:ext cx="0" cy="30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7" name="Google Shape;1877;p78"/>
          <p:cNvSpPr/>
          <p:nvPr/>
        </p:nvSpPr>
        <p:spPr>
          <a:xfrm>
            <a:off x="5334000" y="4572000"/>
            <a:ext cx="990600" cy="1066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78"/>
          <p:cNvSpPr txBox="1"/>
          <p:nvPr/>
        </p:nvSpPr>
        <p:spPr>
          <a:xfrm>
            <a:off x="2743200" y="4953000"/>
            <a:ext cx="53816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</a:t>
            </a:r>
            <a:endParaRPr/>
          </a:p>
        </p:txBody>
      </p:sp>
      <p:sp>
        <p:nvSpPr>
          <p:cNvPr id="1879" name="Google Shape;1879;p78"/>
          <p:cNvSpPr txBox="1"/>
          <p:nvPr/>
        </p:nvSpPr>
        <p:spPr>
          <a:xfrm>
            <a:off x="4343400" y="4953000"/>
            <a:ext cx="53816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</a:t>
            </a:r>
            <a:endParaRPr/>
          </a:p>
        </p:txBody>
      </p:sp>
      <p:sp>
        <p:nvSpPr>
          <p:cNvPr id="1880" name="Google Shape;1880;p78"/>
          <p:cNvSpPr txBox="1"/>
          <p:nvPr/>
        </p:nvSpPr>
        <p:spPr>
          <a:xfrm>
            <a:off x="7010400" y="4953000"/>
            <a:ext cx="73501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VCO</a:t>
            </a:r>
            <a:endParaRPr/>
          </a:p>
        </p:txBody>
      </p:sp>
      <p:sp>
        <p:nvSpPr>
          <p:cNvPr id="1881" name="Google Shape;1881;p78"/>
          <p:cNvSpPr/>
          <p:nvPr/>
        </p:nvSpPr>
        <p:spPr>
          <a:xfrm>
            <a:off x="1524000" y="5181600"/>
            <a:ext cx="533400" cy="457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78"/>
          <p:cNvSpPr txBox="1"/>
          <p:nvPr/>
        </p:nvSpPr>
        <p:spPr>
          <a:xfrm>
            <a:off x="1508125" y="5192713"/>
            <a:ext cx="508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÷N</a:t>
            </a:r>
            <a:endParaRPr/>
          </a:p>
        </p:txBody>
      </p:sp>
      <p:cxnSp>
        <p:nvCxnSpPr>
          <p:cNvPr id="1883" name="Google Shape;1883;p78"/>
          <p:cNvCxnSpPr/>
          <p:nvPr/>
        </p:nvCxnSpPr>
        <p:spPr>
          <a:xfrm>
            <a:off x="1219200" y="5410200"/>
            <a:ext cx="30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4" name="Google Shape;1884;p78"/>
          <p:cNvSpPr txBox="1"/>
          <p:nvPr/>
        </p:nvSpPr>
        <p:spPr>
          <a:xfrm>
            <a:off x="441325" y="1611313"/>
            <a:ext cx="46037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Delay-Locked Loop (Delay Line Based)</a:t>
            </a:r>
            <a:endParaRPr/>
          </a:p>
        </p:txBody>
      </p:sp>
      <p:sp>
        <p:nvSpPr>
          <p:cNvPr id="1885" name="Google Shape;1885;p78"/>
          <p:cNvSpPr txBox="1"/>
          <p:nvPr/>
        </p:nvSpPr>
        <p:spPr>
          <a:xfrm>
            <a:off x="533400" y="3962400"/>
            <a:ext cx="403701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Phase-Locked Loop (VCO-Based)</a:t>
            </a:r>
            <a:endParaRPr/>
          </a:p>
        </p:txBody>
      </p:sp>
      <p:sp>
        <p:nvSpPr>
          <p:cNvPr id="1886" name="Google Shape;1886;p78"/>
          <p:cNvSpPr txBox="1"/>
          <p:nvPr/>
        </p:nvSpPr>
        <p:spPr>
          <a:xfrm>
            <a:off x="3657600" y="2362200"/>
            <a:ext cx="3492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/>
          </a:p>
        </p:txBody>
      </p:sp>
      <p:sp>
        <p:nvSpPr>
          <p:cNvPr id="1887" name="Google Shape;1887;p78"/>
          <p:cNvSpPr txBox="1"/>
          <p:nvPr/>
        </p:nvSpPr>
        <p:spPr>
          <a:xfrm>
            <a:off x="3657600" y="2844800"/>
            <a:ext cx="3492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1888" name="Google Shape;1888;p78"/>
          <p:cNvSpPr txBox="1"/>
          <p:nvPr/>
        </p:nvSpPr>
        <p:spPr>
          <a:xfrm>
            <a:off x="3581400" y="4470400"/>
            <a:ext cx="3492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/>
          </a:p>
        </p:txBody>
      </p:sp>
      <p:sp>
        <p:nvSpPr>
          <p:cNvPr id="1889" name="Google Shape;1889;p78"/>
          <p:cNvSpPr txBox="1"/>
          <p:nvPr/>
        </p:nvSpPr>
        <p:spPr>
          <a:xfrm>
            <a:off x="3581400" y="5029200"/>
            <a:ext cx="3492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1890" name="Google Shape;1890;p78"/>
          <p:cNvSpPr txBox="1"/>
          <p:nvPr/>
        </p:nvSpPr>
        <p:spPr>
          <a:xfrm>
            <a:off x="1295400" y="2362200"/>
            <a:ext cx="584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aseline="-25000"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endParaRPr/>
          </a:p>
        </p:txBody>
      </p:sp>
      <p:sp>
        <p:nvSpPr>
          <p:cNvPr id="1891" name="Google Shape;1891;p78"/>
          <p:cNvSpPr txBox="1"/>
          <p:nvPr/>
        </p:nvSpPr>
        <p:spPr>
          <a:xfrm>
            <a:off x="8137525" y="3440113"/>
            <a:ext cx="382588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aseline="-25000"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1892" name="Google Shape;1892;p78"/>
          <p:cNvSpPr txBox="1"/>
          <p:nvPr/>
        </p:nvSpPr>
        <p:spPr>
          <a:xfrm>
            <a:off x="8077200" y="5715000"/>
            <a:ext cx="382588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aseline="-25000"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cxnSp>
        <p:nvCxnSpPr>
          <p:cNvPr id="1893" name="Google Shape;1893;p78"/>
          <p:cNvCxnSpPr/>
          <p:nvPr/>
        </p:nvCxnSpPr>
        <p:spPr>
          <a:xfrm flipH="1" rot="10800000">
            <a:off x="5715000" y="5181600"/>
            <a:ext cx="152400" cy="7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4" name="Google Shape;1894;p78"/>
          <p:cNvCxnSpPr/>
          <p:nvPr/>
        </p:nvCxnSpPr>
        <p:spPr>
          <a:xfrm rot="10800000">
            <a:off x="5562600" y="5105400"/>
            <a:ext cx="304800" cy="7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5" name="Google Shape;1895;p78"/>
          <p:cNvCxnSpPr/>
          <p:nvPr/>
        </p:nvCxnSpPr>
        <p:spPr>
          <a:xfrm flipH="1" rot="10800000">
            <a:off x="5562600" y="5029200"/>
            <a:ext cx="152400" cy="7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p78"/>
          <p:cNvCxnSpPr/>
          <p:nvPr/>
        </p:nvCxnSpPr>
        <p:spPr>
          <a:xfrm>
            <a:off x="5715000" y="4876800"/>
            <a:ext cx="0" cy="15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78"/>
          <p:cNvSpPr txBox="1"/>
          <p:nvPr/>
        </p:nvSpPr>
        <p:spPr>
          <a:xfrm>
            <a:off x="990600" y="4419600"/>
            <a:ext cx="584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aseline="-25000"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endParaRPr/>
          </a:p>
        </p:txBody>
      </p:sp>
      <p:sp>
        <p:nvSpPr>
          <p:cNvPr id="1898" name="Google Shape;1898;p78"/>
          <p:cNvSpPr txBox="1"/>
          <p:nvPr/>
        </p:nvSpPr>
        <p:spPr>
          <a:xfrm>
            <a:off x="5486400" y="5334000"/>
            <a:ext cx="6921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7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4" name="Google Shape;1904;p79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Delay Locked Loop</a:t>
            </a:r>
            <a:endParaRPr/>
          </a:p>
        </p:txBody>
      </p:sp>
      <p:pic>
        <p:nvPicPr>
          <p:cNvPr id="1905" name="Google Shape;190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113" y="1277938"/>
            <a:ext cx="6746875" cy="506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8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Clock Skew and Jitter</a:t>
            </a:r>
            <a:endParaRPr/>
          </a:p>
        </p:txBody>
      </p:sp>
      <p:sp>
        <p:nvSpPr>
          <p:cNvPr id="236" name="Google Shape;236;p8"/>
          <p:cNvSpPr txBox="1"/>
          <p:nvPr>
            <p:ph idx="1" type="body"/>
          </p:nvPr>
        </p:nvSpPr>
        <p:spPr>
          <a:xfrm>
            <a:off x="457200" y="4038600"/>
            <a:ext cx="8458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❑"/>
            </a:pPr>
            <a:r>
              <a:rPr lang="en-US" sz="2800"/>
              <a:t>Both skew and jitter affect the effective cycle time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100"/>
              <a:buChar char="❑"/>
            </a:pPr>
            <a:r>
              <a:rPr lang="en-US" sz="2800"/>
              <a:t>Only skew affects the race margin</a:t>
            </a:r>
            <a:endParaRPr/>
          </a:p>
        </p:txBody>
      </p:sp>
      <p:cxnSp>
        <p:nvCxnSpPr>
          <p:cNvPr id="237" name="Google Shape;237;p8"/>
          <p:cNvCxnSpPr/>
          <p:nvPr/>
        </p:nvCxnSpPr>
        <p:spPr>
          <a:xfrm>
            <a:off x="1524000" y="2133600"/>
            <a:ext cx="533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8"/>
          <p:cNvCxnSpPr/>
          <p:nvPr/>
        </p:nvCxnSpPr>
        <p:spPr>
          <a:xfrm flipH="1" rot="10800000">
            <a:off x="2057400" y="17526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8"/>
          <p:cNvCxnSpPr/>
          <p:nvPr/>
        </p:nvCxnSpPr>
        <p:spPr>
          <a:xfrm>
            <a:off x="2209800" y="1752600"/>
            <a:ext cx="152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8"/>
          <p:cNvCxnSpPr/>
          <p:nvPr/>
        </p:nvCxnSpPr>
        <p:spPr>
          <a:xfrm rot="10800000">
            <a:off x="3733800" y="17526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8"/>
          <p:cNvSpPr txBox="1"/>
          <p:nvPr/>
        </p:nvSpPr>
        <p:spPr>
          <a:xfrm>
            <a:off x="990600" y="16764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2" name="Google Shape;242;p8"/>
          <p:cNvCxnSpPr/>
          <p:nvPr/>
        </p:nvCxnSpPr>
        <p:spPr>
          <a:xfrm>
            <a:off x="2133600" y="1905000"/>
            <a:ext cx="0" cy="838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8"/>
          <p:cNvCxnSpPr/>
          <p:nvPr/>
        </p:nvCxnSpPr>
        <p:spPr>
          <a:xfrm flipH="1" rot="10800000">
            <a:off x="2209800" y="17526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8"/>
          <p:cNvCxnSpPr/>
          <p:nvPr/>
        </p:nvCxnSpPr>
        <p:spPr>
          <a:xfrm rot="10800000">
            <a:off x="1905000" y="2514600"/>
            <a:ext cx="228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5" name="Google Shape;245;p8"/>
          <p:cNvCxnSpPr/>
          <p:nvPr/>
        </p:nvCxnSpPr>
        <p:spPr>
          <a:xfrm>
            <a:off x="2057400" y="21336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8"/>
          <p:cNvCxnSpPr/>
          <p:nvPr/>
        </p:nvCxnSpPr>
        <p:spPr>
          <a:xfrm>
            <a:off x="2438400" y="2286000"/>
            <a:ext cx="0" cy="609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7" name="Google Shape;247;p8"/>
          <p:cNvSpPr txBox="1"/>
          <p:nvPr/>
        </p:nvSpPr>
        <p:spPr>
          <a:xfrm>
            <a:off x="914400" y="29718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endParaRPr i="0"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8" name="Google Shape;248;p8"/>
          <p:cNvCxnSpPr/>
          <p:nvPr/>
        </p:nvCxnSpPr>
        <p:spPr>
          <a:xfrm flipH="1" rot="10800000">
            <a:off x="1905000" y="17526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8"/>
          <p:cNvCxnSpPr/>
          <p:nvPr/>
        </p:nvCxnSpPr>
        <p:spPr>
          <a:xfrm>
            <a:off x="1828800" y="3124200"/>
            <a:ext cx="533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8"/>
          <p:cNvCxnSpPr/>
          <p:nvPr/>
        </p:nvCxnSpPr>
        <p:spPr>
          <a:xfrm flipH="1" rot="10800000">
            <a:off x="2362200" y="27432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8"/>
          <p:cNvCxnSpPr/>
          <p:nvPr/>
        </p:nvCxnSpPr>
        <p:spPr>
          <a:xfrm>
            <a:off x="2514600" y="2743200"/>
            <a:ext cx="152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8"/>
          <p:cNvCxnSpPr/>
          <p:nvPr/>
        </p:nvCxnSpPr>
        <p:spPr>
          <a:xfrm rot="10800000">
            <a:off x="4038600" y="27432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8"/>
          <p:cNvCxnSpPr/>
          <p:nvPr/>
        </p:nvCxnSpPr>
        <p:spPr>
          <a:xfrm flipH="1" rot="10800000">
            <a:off x="2514600" y="27432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8"/>
          <p:cNvCxnSpPr/>
          <p:nvPr/>
        </p:nvCxnSpPr>
        <p:spPr>
          <a:xfrm>
            <a:off x="2438400" y="2514600"/>
            <a:ext cx="228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55" name="Google Shape;255;p8"/>
          <p:cNvCxnSpPr/>
          <p:nvPr/>
        </p:nvCxnSpPr>
        <p:spPr>
          <a:xfrm flipH="1" rot="10800000">
            <a:off x="2209800" y="27432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8"/>
          <p:cNvCxnSpPr/>
          <p:nvPr/>
        </p:nvCxnSpPr>
        <p:spPr>
          <a:xfrm>
            <a:off x="2362200" y="27432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8"/>
          <p:cNvCxnSpPr/>
          <p:nvPr/>
        </p:nvCxnSpPr>
        <p:spPr>
          <a:xfrm>
            <a:off x="2362200" y="31242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8"/>
          <p:cNvCxnSpPr/>
          <p:nvPr/>
        </p:nvCxnSpPr>
        <p:spPr>
          <a:xfrm>
            <a:off x="2057400" y="17526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8"/>
          <p:cNvCxnSpPr/>
          <p:nvPr/>
        </p:nvCxnSpPr>
        <p:spPr>
          <a:xfrm>
            <a:off x="3886200" y="2133600"/>
            <a:ext cx="152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8"/>
          <p:cNvCxnSpPr/>
          <p:nvPr/>
        </p:nvCxnSpPr>
        <p:spPr>
          <a:xfrm flipH="1" rot="10800000">
            <a:off x="5410200" y="17526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8"/>
          <p:cNvCxnSpPr/>
          <p:nvPr/>
        </p:nvCxnSpPr>
        <p:spPr>
          <a:xfrm flipH="1" rot="10800000">
            <a:off x="5562600" y="17526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8"/>
          <p:cNvCxnSpPr/>
          <p:nvPr/>
        </p:nvCxnSpPr>
        <p:spPr>
          <a:xfrm>
            <a:off x="5410200" y="21336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8"/>
          <p:cNvCxnSpPr/>
          <p:nvPr/>
        </p:nvCxnSpPr>
        <p:spPr>
          <a:xfrm flipH="1" rot="10800000">
            <a:off x="5257800" y="17526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8"/>
          <p:cNvCxnSpPr/>
          <p:nvPr/>
        </p:nvCxnSpPr>
        <p:spPr>
          <a:xfrm>
            <a:off x="5410200" y="17526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8"/>
          <p:cNvCxnSpPr/>
          <p:nvPr/>
        </p:nvCxnSpPr>
        <p:spPr>
          <a:xfrm>
            <a:off x="4191000" y="3124200"/>
            <a:ext cx="152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8"/>
          <p:cNvCxnSpPr/>
          <p:nvPr/>
        </p:nvCxnSpPr>
        <p:spPr>
          <a:xfrm flipH="1" rot="10800000">
            <a:off x="5715000" y="27432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8"/>
          <p:cNvCxnSpPr/>
          <p:nvPr/>
        </p:nvCxnSpPr>
        <p:spPr>
          <a:xfrm flipH="1" rot="10800000">
            <a:off x="5867400" y="27432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8"/>
          <p:cNvCxnSpPr/>
          <p:nvPr/>
        </p:nvCxnSpPr>
        <p:spPr>
          <a:xfrm>
            <a:off x="5715000" y="31242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8"/>
          <p:cNvCxnSpPr/>
          <p:nvPr/>
        </p:nvCxnSpPr>
        <p:spPr>
          <a:xfrm flipH="1" rot="10800000">
            <a:off x="5562600" y="27432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8"/>
          <p:cNvCxnSpPr/>
          <p:nvPr/>
        </p:nvCxnSpPr>
        <p:spPr>
          <a:xfrm>
            <a:off x="5715000" y="27432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8"/>
          <p:cNvCxnSpPr/>
          <p:nvPr/>
        </p:nvCxnSpPr>
        <p:spPr>
          <a:xfrm>
            <a:off x="5562600" y="1752600"/>
            <a:ext cx="152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8"/>
          <p:cNvCxnSpPr/>
          <p:nvPr/>
        </p:nvCxnSpPr>
        <p:spPr>
          <a:xfrm>
            <a:off x="5867400" y="2743200"/>
            <a:ext cx="152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8"/>
          <p:cNvCxnSpPr/>
          <p:nvPr/>
        </p:nvCxnSpPr>
        <p:spPr>
          <a:xfrm rot="10800000">
            <a:off x="3581400" y="17526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8"/>
          <p:cNvCxnSpPr/>
          <p:nvPr/>
        </p:nvCxnSpPr>
        <p:spPr>
          <a:xfrm rot="10800000">
            <a:off x="3886200" y="17526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8"/>
          <p:cNvCxnSpPr/>
          <p:nvPr/>
        </p:nvCxnSpPr>
        <p:spPr>
          <a:xfrm>
            <a:off x="3733800" y="21336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8"/>
          <p:cNvCxnSpPr/>
          <p:nvPr/>
        </p:nvCxnSpPr>
        <p:spPr>
          <a:xfrm>
            <a:off x="3733800" y="17526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8"/>
          <p:cNvCxnSpPr/>
          <p:nvPr/>
        </p:nvCxnSpPr>
        <p:spPr>
          <a:xfrm rot="10800000">
            <a:off x="3886200" y="27432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8"/>
          <p:cNvCxnSpPr/>
          <p:nvPr/>
        </p:nvCxnSpPr>
        <p:spPr>
          <a:xfrm rot="10800000">
            <a:off x="4191000" y="2743200"/>
            <a:ext cx="152400" cy="3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8"/>
          <p:cNvCxnSpPr/>
          <p:nvPr/>
        </p:nvCxnSpPr>
        <p:spPr>
          <a:xfrm>
            <a:off x="4038600" y="31242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8"/>
          <p:cNvCxnSpPr/>
          <p:nvPr/>
        </p:nvCxnSpPr>
        <p:spPr>
          <a:xfrm>
            <a:off x="4038600" y="2743200"/>
            <a:ext cx="1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1" name="Google Shape;281;p8"/>
          <p:cNvSpPr/>
          <p:nvPr/>
        </p:nvSpPr>
        <p:spPr>
          <a:xfrm>
            <a:off x="2514600" y="2057400"/>
            <a:ext cx="4508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aseline="-25000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</a:t>
            </a:r>
            <a:endParaRPr/>
          </a:p>
        </p:txBody>
      </p:sp>
      <p:cxnSp>
        <p:nvCxnSpPr>
          <p:cNvPr id="282" name="Google Shape;282;p8"/>
          <p:cNvCxnSpPr/>
          <p:nvPr/>
        </p:nvCxnSpPr>
        <p:spPr>
          <a:xfrm>
            <a:off x="2590800" y="2895600"/>
            <a:ext cx="0" cy="685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8"/>
          <p:cNvCxnSpPr/>
          <p:nvPr/>
        </p:nvCxnSpPr>
        <p:spPr>
          <a:xfrm rot="10800000">
            <a:off x="2057400" y="3429000"/>
            <a:ext cx="228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84" name="Google Shape;284;p8"/>
          <p:cNvCxnSpPr/>
          <p:nvPr/>
        </p:nvCxnSpPr>
        <p:spPr>
          <a:xfrm>
            <a:off x="2590800" y="3429000"/>
            <a:ext cx="228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85" name="Google Shape;285;p8"/>
          <p:cNvSpPr/>
          <p:nvPr/>
        </p:nvSpPr>
        <p:spPr>
          <a:xfrm>
            <a:off x="2743200" y="3048000"/>
            <a:ext cx="4254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aseline="-25000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</a:t>
            </a:r>
            <a:endParaRPr/>
          </a:p>
        </p:txBody>
      </p:sp>
      <p:cxnSp>
        <p:nvCxnSpPr>
          <p:cNvPr id="286" name="Google Shape;286;p8"/>
          <p:cNvCxnSpPr/>
          <p:nvPr/>
        </p:nvCxnSpPr>
        <p:spPr>
          <a:xfrm>
            <a:off x="2286000" y="2895600"/>
            <a:ext cx="0" cy="685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8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1" name="Google Shape;1911;p80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DLL-Based Clock Distribution</a:t>
            </a:r>
            <a:endParaRPr/>
          </a:p>
        </p:txBody>
      </p:sp>
      <p:pic>
        <p:nvPicPr>
          <p:cNvPr id="1912" name="Google Shape;191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13" y="1517650"/>
            <a:ext cx="6338887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9"/>
          <p:cNvSpPr txBox="1"/>
          <p:nvPr>
            <p:ph type="title"/>
          </p:nvPr>
        </p:nvSpPr>
        <p:spPr>
          <a:xfrm>
            <a:off x="660400" y="441325"/>
            <a:ext cx="7772400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Clock Skew</a:t>
            </a:r>
            <a:endParaRPr/>
          </a:p>
        </p:txBody>
      </p:sp>
      <p:cxnSp>
        <p:nvCxnSpPr>
          <p:cNvPr id="293" name="Google Shape;293;p9"/>
          <p:cNvCxnSpPr/>
          <p:nvPr/>
        </p:nvCxnSpPr>
        <p:spPr>
          <a:xfrm rot="10800000">
            <a:off x="1612900" y="2022475"/>
            <a:ext cx="0" cy="2209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9"/>
          <p:cNvCxnSpPr/>
          <p:nvPr/>
        </p:nvCxnSpPr>
        <p:spPr>
          <a:xfrm>
            <a:off x="1612900" y="4232275"/>
            <a:ext cx="5105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9"/>
          <p:cNvSpPr/>
          <p:nvPr/>
        </p:nvSpPr>
        <p:spPr>
          <a:xfrm>
            <a:off x="3822700" y="2936875"/>
            <a:ext cx="1219200" cy="1295400"/>
          </a:xfrm>
          <a:custGeom>
            <a:rect b="b" l="l" r="r" t="t"/>
            <a:pathLst>
              <a:path extrusionOk="0" h="816" w="768">
                <a:moveTo>
                  <a:pt x="0" y="816"/>
                </a:moveTo>
                <a:cubicBezTo>
                  <a:pt x="128" y="408"/>
                  <a:pt x="256" y="0"/>
                  <a:pt x="384" y="0"/>
                </a:cubicBezTo>
                <a:cubicBezTo>
                  <a:pt x="512" y="0"/>
                  <a:pt x="664" y="712"/>
                  <a:pt x="768" y="816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9"/>
          <p:cNvSpPr txBox="1"/>
          <p:nvPr/>
        </p:nvSpPr>
        <p:spPr>
          <a:xfrm>
            <a:off x="774700" y="1641475"/>
            <a:ext cx="1690688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# of registers</a:t>
            </a:r>
            <a:endParaRPr/>
          </a:p>
        </p:txBody>
      </p:sp>
      <p:sp>
        <p:nvSpPr>
          <p:cNvPr id="297" name="Google Shape;297;p9"/>
          <p:cNvSpPr txBox="1"/>
          <p:nvPr/>
        </p:nvSpPr>
        <p:spPr>
          <a:xfrm>
            <a:off x="5880100" y="4389438"/>
            <a:ext cx="12827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Clk</a:t>
            </a: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 delay</a:t>
            </a:r>
            <a:endParaRPr/>
          </a:p>
        </p:txBody>
      </p:sp>
      <p:cxnSp>
        <p:nvCxnSpPr>
          <p:cNvPr id="298" name="Google Shape;298;p9"/>
          <p:cNvCxnSpPr/>
          <p:nvPr/>
        </p:nvCxnSpPr>
        <p:spPr>
          <a:xfrm>
            <a:off x="1612900" y="4384675"/>
            <a:ext cx="2819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9" name="Google Shape;299;p9"/>
          <p:cNvSpPr txBox="1"/>
          <p:nvPr/>
        </p:nvSpPr>
        <p:spPr>
          <a:xfrm>
            <a:off x="2070100" y="4460875"/>
            <a:ext cx="19399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Insertion delay</a:t>
            </a:r>
            <a:endParaRPr/>
          </a:p>
        </p:txBody>
      </p:sp>
      <p:cxnSp>
        <p:nvCxnSpPr>
          <p:cNvPr id="300" name="Google Shape;300;p9"/>
          <p:cNvCxnSpPr/>
          <p:nvPr/>
        </p:nvCxnSpPr>
        <p:spPr>
          <a:xfrm>
            <a:off x="3822700" y="5299075"/>
            <a:ext cx="12192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01" name="Google Shape;301;p9"/>
          <p:cNvSpPr txBox="1"/>
          <p:nvPr/>
        </p:nvSpPr>
        <p:spPr>
          <a:xfrm>
            <a:off x="3594100" y="4841875"/>
            <a:ext cx="18256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Max </a:t>
            </a:r>
            <a:r>
              <a:rPr b="1" i="1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Clk</a:t>
            </a: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 skew</a:t>
            </a:r>
            <a:endParaRPr/>
          </a:p>
        </p:txBody>
      </p:sp>
      <p:cxnSp>
        <p:nvCxnSpPr>
          <p:cNvPr id="302" name="Google Shape;302;p9"/>
          <p:cNvCxnSpPr/>
          <p:nvPr/>
        </p:nvCxnSpPr>
        <p:spPr>
          <a:xfrm rot="10800000">
            <a:off x="3898900" y="2784475"/>
            <a:ext cx="53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9"/>
          <p:cNvCxnSpPr/>
          <p:nvPr/>
        </p:nvCxnSpPr>
        <p:spPr>
          <a:xfrm rot="10800000">
            <a:off x="4432300" y="2555875"/>
            <a:ext cx="0" cy="1905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9"/>
          <p:cNvCxnSpPr/>
          <p:nvPr/>
        </p:nvCxnSpPr>
        <p:spPr>
          <a:xfrm rot="10800000">
            <a:off x="4432300" y="2708275"/>
            <a:ext cx="53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5" name="Google Shape;305;p9"/>
          <p:cNvSpPr txBox="1"/>
          <p:nvPr/>
        </p:nvSpPr>
        <p:spPr>
          <a:xfrm>
            <a:off x="2070100" y="2327275"/>
            <a:ext cx="23622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Earliest occurrence</a:t>
            </a:r>
            <a:b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of </a:t>
            </a:r>
            <a:r>
              <a:rPr b="1" i="1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Clk</a:t>
            </a: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 edge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Nominal – </a:t>
            </a:r>
            <a:r>
              <a:rPr b="1" i="1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δ</a:t>
            </a:r>
            <a:r>
              <a:rPr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/2</a:t>
            </a:r>
            <a:endParaRPr baseline="-25000" i="0" sz="2000">
              <a:solidFill>
                <a:schemeClr val="dk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4660900" y="2327275"/>
            <a:ext cx="2179638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Latest occurrence</a:t>
            </a:r>
            <a:b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of </a:t>
            </a:r>
            <a:r>
              <a:rPr b="1" i="1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Clk</a:t>
            </a: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 edge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Nominal + </a:t>
            </a:r>
            <a:r>
              <a:rPr b="1" i="1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δ</a:t>
            </a:r>
            <a:r>
              <a:rPr b="1" baseline="-25000" i="1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i="0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/2</a:t>
            </a:r>
            <a:endParaRPr/>
          </a:p>
        </p:txBody>
      </p:sp>
      <p:sp>
        <p:nvSpPr>
          <p:cNvPr id="307" name="Google Shape;307;p9"/>
          <p:cNvSpPr/>
          <p:nvPr/>
        </p:nvSpPr>
        <p:spPr>
          <a:xfrm>
            <a:off x="4127500" y="5370513"/>
            <a:ext cx="4508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rPr>
              <a:t>δ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ab97">
  <a:themeElements>
    <a:clrScheme name="">
      <a:dk1>
        <a:srgbClr val="000000"/>
      </a:dk1>
      <a:lt1>
        <a:srgbClr val="FFFFFF"/>
      </a:lt1>
      <a:dk2>
        <a:srgbClr val="000082"/>
      </a:dk2>
      <a:lt2>
        <a:srgbClr val="C0C0C0"/>
      </a:lt2>
      <a:accent1>
        <a:srgbClr val="D01608"/>
      </a:accent1>
      <a:accent2>
        <a:srgbClr val="000082"/>
      </a:accent2>
      <a:accent3>
        <a:srgbClr val="FFFFFF"/>
      </a:accent3>
      <a:accent4>
        <a:srgbClr val="000000"/>
      </a:accent4>
      <a:accent5>
        <a:srgbClr val="E4ABAA"/>
      </a:accent5>
      <a:accent6>
        <a:srgbClr val="000075"/>
      </a:accent6>
      <a:hlink>
        <a:srgbClr val="00C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1997-04-13T14:24:48Z</dcterms:created>
  <dc:creator>Borivoje Nikolic</dc:creator>
</cp:coreProperties>
</file>